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modernComment_243_726AEAD1.xml" ContentType="application/vnd.ms-powerpoint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modernComment_220_512A0749.xml" ContentType="application/vnd.ms-powerpoint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4"/>
    <p:sldMasterId id="2147483696" r:id="rId5"/>
  </p:sldMasterIdLst>
  <p:notesMasterIdLst>
    <p:notesMasterId r:id="rId34"/>
  </p:notesMasterIdLst>
  <p:sldIdLst>
    <p:sldId id="599" r:id="rId6"/>
    <p:sldId id="257" r:id="rId7"/>
    <p:sldId id="258" r:id="rId8"/>
    <p:sldId id="261" r:id="rId9"/>
    <p:sldId id="600" r:id="rId10"/>
    <p:sldId id="601" r:id="rId11"/>
    <p:sldId id="262" r:id="rId12"/>
    <p:sldId id="542" r:id="rId13"/>
    <p:sldId id="592" r:id="rId14"/>
    <p:sldId id="591" r:id="rId15"/>
    <p:sldId id="593" r:id="rId16"/>
    <p:sldId id="594" r:id="rId17"/>
    <p:sldId id="595" r:id="rId18"/>
    <p:sldId id="596" r:id="rId19"/>
    <p:sldId id="579" r:id="rId20"/>
    <p:sldId id="589" r:id="rId21"/>
    <p:sldId id="590" r:id="rId22"/>
    <p:sldId id="550" r:id="rId23"/>
    <p:sldId id="544" r:id="rId24"/>
    <p:sldId id="553" r:id="rId25"/>
    <p:sldId id="566" r:id="rId26"/>
    <p:sldId id="584" r:id="rId27"/>
    <p:sldId id="585" r:id="rId28"/>
    <p:sldId id="586" r:id="rId29"/>
    <p:sldId id="587" r:id="rId30"/>
    <p:sldId id="588" r:id="rId31"/>
    <p:sldId id="547" r:id="rId32"/>
    <p:sldId id="598" r:id="rId33"/>
  </p:sldIdLst>
  <p:sldSz cx="9144000" cy="5715000" type="screen16x10"/>
  <p:notesSz cx="6858000" cy="9144000"/>
  <p:embeddedFontLst>
    <p:embeddedFont>
      <p:font typeface="Helvetica Neue" panose="02000503000000020004" pitchFamily="2" charset="0"/>
      <p:regular r:id="rId35"/>
      <p:bold r:id="rId36"/>
      <p:italic r:id="rId37"/>
      <p:boldItalic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  <p:embeddedFont>
      <p:font typeface="Titillium Web" pitchFamily="2" charset="77"/>
      <p:regular r:id="rId43"/>
      <p:bold r:id="rId44"/>
      <p:italic r:id="rId45"/>
      <p:boldItalic r:id="rId46"/>
    </p:embeddedFont>
    <p:embeddedFont>
      <p:font typeface="Titillium Web ExtraLight" pitchFamily="2" charset="77"/>
      <p:regular r:id="rId47"/>
      <p:italic r:id="rId48"/>
    </p:embeddedFont>
    <p:embeddedFont>
      <p:font typeface="Titillium Web Light" pitchFamily="2" charset="77"/>
      <p:regular r:id="rId49"/>
      <p:bold r:id="rId50"/>
      <p:italic r:id="rId51"/>
      <p:boldItalic r:id="rId52"/>
    </p:embeddedFont>
    <p:embeddedFont>
      <p:font typeface="Titillium Web SemiBold" pitchFamily="2" charset="77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struzioni strumento" id="{4D34C723-4480-4978-956C-06EBD5C18004}">
          <p14:sldIdLst>
            <p14:sldId id="599"/>
            <p14:sldId id="257"/>
            <p14:sldId id="258"/>
          </p14:sldIdLst>
        </p14:section>
        <p14:section name="Presentazione agenda" id="{72B22851-BB77-A343-947A-0FFF370FD0A3}">
          <p14:sldIdLst>
            <p14:sldId id="261"/>
            <p14:sldId id="600"/>
            <p14:sldId id="601"/>
            <p14:sldId id="262"/>
          </p14:sldIdLst>
        </p14:section>
        <p14:section name="Introduzione argomento" id="{4CB2F7BE-9786-7043-943C-F90EA2BE13A1}">
          <p14:sldIdLst>
            <p14:sldId id="542"/>
            <p14:sldId id="592"/>
            <p14:sldId id="591"/>
            <p14:sldId id="593"/>
            <p14:sldId id="594"/>
            <p14:sldId id="595"/>
            <p14:sldId id="596"/>
            <p14:sldId id="579"/>
            <p14:sldId id="589"/>
            <p14:sldId id="590"/>
          </p14:sldIdLst>
        </p14:section>
        <p14:section name="Attività workshop" id="{8B879328-1B8C-654F-803B-04516316B7A5}">
          <p14:sldIdLst>
            <p14:sldId id="550"/>
            <p14:sldId id="544"/>
            <p14:sldId id="553"/>
            <p14:sldId id="566"/>
            <p14:sldId id="584"/>
            <p14:sldId id="585"/>
            <p14:sldId id="586"/>
            <p14:sldId id="587"/>
            <p14:sldId id="588"/>
            <p14:sldId id="547"/>
            <p14:sldId id="5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AD5830-920B-46B3-92D0-6CA682DE4C59}" name="Sara Casanova" initials="" userId="S::s.casanova@innovazione.gov.it::c7b708ff-fc61-405e-879f-cba737d1e939" providerId="AD"/>
  <p188:author id="{AD71DE31-B6A0-43C9-0ABA-38BF4D65CD59}" name="Cantù Daria" initials="CD" userId="S::d.cantu@innovazione.gov.it::f46b6865-033c-4240-a876-154b8d8f6ce9" providerId="AD"/>
  <p188:author id="{105B2263-E7B4-F373-55A4-1D23CBA6E700}" name="Federico Giaimo" initials="" userId="S::f.giaimo@innovazione.gov.it::a6d7b95c-b840-46bd-b22d-facd8171b8f4" providerId="AD"/>
  <p188:author id="{16C2A66B-7704-70DF-625A-FCD280EF4CB4}" name="Claudia Pollina" initials="CP" userId="S::c.pollina@innovazione.gov.it::c529cac9-4f7c-4bf7-bce0-aabf7dad2c57" providerId="AD"/>
  <p188:author id="{ED39FC79-9331-3C07-7019-8D71DD767C47}" name="Daniele Tabellini" initials="DT" userId="S::d.tabellini@innovazione.gov.it::4a9a0340-fec8-4be7-aff3-dc5e9c2fbe0f" providerId="AD"/>
  <p188:author id="{85D0FC80-0D3D-07D5-7CF7-242E048D2CC9}" name="Gabriella Poggioli" initials="GP" userId="S::g.poggioli@innovazione.gov.it::1026f789-a1c2-42c3-8a93-839a87144df7" providerId="AD"/>
  <p188:author id="{58F9FAA1-55C3-ADFC-707B-43AA701B19D6}" name="Francesco Mascia" initials="FM" userId="S::f.mascia@innovazione.gov.it::a115261a-3391-4861-b0cf-0238d0c279d3" providerId="AD"/>
  <p188:author id="{241582B7-36D6-5159-674D-D57489A20CC7}" name="Daniela Iozzo" initials="DI" userId="S::d.iozzo@innovazione.gov.it::fb1b268f-c769-4ded-885e-224be3d551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2BD6D0"/>
    <a:srgbClr val="0056CB"/>
    <a:srgbClr val="2F475E"/>
    <a:srgbClr val="595959"/>
    <a:srgbClr val="CA7901"/>
    <a:srgbClr val="EEEEEE"/>
    <a:srgbClr val="F2F7FC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80000-1890-B4A0-EBC8-171CAF49F957}" v="68" dt="2025-07-23T15:02:19.479"/>
    <p1510:client id="{8284DFC2-01B8-DF38-2661-B9F56F54D4FF}" v="39" dt="2025-07-24T10:25:43.593"/>
    <p1510:client id="{B457D6FB-30D4-23CE-DAFA-3E724DFFE005}" v="325" dt="2025-07-24T09:18:35.017"/>
    <p1510:client id="{FE6510E8-5464-09DA-885F-9A53B0356B08}" v="20" dt="2025-07-22T15:35:26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4"/>
  </p:normalViewPr>
  <p:slideViewPr>
    <p:cSldViewPr snapToGrid="0">
      <p:cViewPr varScale="1">
        <p:scale>
          <a:sx n="127" d="100"/>
          <a:sy n="127" d="100"/>
        </p:scale>
        <p:origin x="1104" y="184"/>
      </p:cViewPr>
      <p:guideLst>
        <p:guide orient="horz" pos="20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8" Type="http://schemas.openxmlformats.org/officeDocument/2006/relationships/slide" Target="slides/slide3.xml"/><Relationship Id="rId51" Type="http://schemas.openxmlformats.org/officeDocument/2006/relationships/font" Target="fonts/font1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omments/modernComment_220_512A074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9CD64A4-C0B1-4412-9535-58035B3D2726}" authorId="{AD71DE31-B6A0-43C9-0ABA-38BF4D65CD59}" status="resolved" created="2024-10-08T08:22:44.27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61708873" sldId="544"/>
      <ac:spMk id="5" creationId="{4709BE8B-5C87-0F2E-5D28-AF9A0EC98DCE}"/>
    </ac:deMkLst>
    <p188:txBody>
      <a:bodyPr/>
      <a:lstStyle/>
      <a:p>
        <a:r>
          <a:rPr lang="it-IT"/>
          <a:t>non riesco ad editare da web. Intanto metto placeholder per le regole e dopo sistemo</a:t>
        </a:r>
      </a:p>
    </p188:txBody>
  </p188:cm>
</p188:cmLst>
</file>

<file path=ppt/comments/modernComment_243_726AEAD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56FC7FA-83B4-C44C-BC10-BF4090BE2990}" authorId="{105B2263-E7B4-F373-55A4-1D23CBA6E700}" status="resolved" created="2024-10-08T09:50:32.160" complete="100000">
    <pc:sldMkLst xmlns:pc="http://schemas.microsoft.com/office/powerpoint/2013/main/command">
      <pc:docMk/>
      <pc:sldMk cId="4092465390" sldId="542"/>
    </pc:sldMkLst>
    <p188:replyLst>
      <p188:reply id="{1A525971-9F9A-2444-8AD6-03804575F8D4}" authorId="{105B2263-E7B4-F373-55A4-1D23CBA6E700}" created="2024-10-08T10:07:37.378">
        <p188:txBody>
          <a:bodyPr/>
          <a:lstStyle/>
          <a:p>
            <a:r>
              <a:rPr lang="it-IT"/>
              <a:t>+ temi</a:t>
            </a:r>
          </a:p>
        </p188:txBody>
      </p188:reply>
    </p188:replyLst>
    <p188:txBody>
      <a:bodyPr/>
      <a:lstStyle/>
      <a:p>
        <a:r>
          <a:rPr lang="it-IT"/>
          <a:t>Come si collega al tema del linguaggio e un po’ di info di base su chatbot, AI conversazioni, ecc + framework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8eece2fcb_3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8eece2fcb_3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617E181C-312F-94D4-E1B7-A193403F0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89b11ecf26_0_11:notes">
            <a:extLst>
              <a:ext uri="{FF2B5EF4-FFF2-40B4-BE49-F238E27FC236}">
                <a16:creationId xmlns:a16="http://schemas.microsoft.com/office/drawing/2014/main" id="{A2DA9A4D-1675-FCC1-88F5-CD65A591E4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89b11ecf26_0_11:notes">
            <a:extLst>
              <a:ext uri="{FF2B5EF4-FFF2-40B4-BE49-F238E27FC236}">
                <a16:creationId xmlns:a16="http://schemas.microsoft.com/office/drawing/2014/main" id="{205E259F-1B48-E78F-1699-34AE8ED5D5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36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7CDC5797-8D6A-7974-F9C3-BAB6709CE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89b11ecf26_0_11:notes">
            <a:extLst>
              <a:ext uri="{FF2B5EF4-FFF2-40B4-BE49-F238E27FC236}">
                <a16:creationId xmlns:a16="http://schemas.microsoft.com/office/drawing/2014/main" id="{D112307A-9660-1457-4BAD-199423DD4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89b11ecf26_0_11:notes">
            <a:extLst>
              <a:ext uri="{FF2B5EF4-FFF2-40B4-BE49-F238E27FC236}">
                <a16:creationId xmlns:a16="http://schemas.microsoft.com/office/drawing/2014/main" id="{D5BEC896-39B9-7FB7-C566-4EB5591813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07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C0715980-FFC1-31A0-B1CC-3B0A6C2D6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89b11ecf26_0_11:notes">
            <a:extLst>
              <a:ext uri="{FF2B5EF4-FFF2-40B4-BE49-F238E27FC236}">
                <a16:creationId xmlns:a16="http://schemas.microsoft.com/office/drawing/2014/main" id="{3AA6F5B2-B534-B560-F499-698D39402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89b11ecf26_0_11:notes">
            <a:extLst>
              <a:ext uri="{FF2B5EF4-FFF2-40B4-BE49-F238E27FC236}">
                <a16:creationId xmlns:a16="http://schemas.microsoft.com/office/drawing/2014/main" id="{157DF06E-ABE4-38F7-289F-38BEC51DBE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23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45FC02AA-C9B8-8099-5258-5582A17FD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89b11ecf26_0_11:notes">
            <a:extLst>
              <a:ext uri="{FF2B5EF4-FFF2-40B4-BE49-F238E27FC236}">
                <a16:creationId xmlns:a16="http://schemas.microsoft.com/office/drawing/2014/main" id="{CB0EBA3D-D621-D558-E1A0-C46A39D560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89b11ecf26_0_11:notes">
            <a:extLst>
              <a:ext uri="{FF2B5EF4-FFF2-40B4-BE49-F238E27FC236}">
                <a16:creationId xmlns:a16="http://schemas.microsoft.com/office/drawing/2014/main" id="{5BEC2C0B-9140-723E-7812-953217A9F7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65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EAB76536-38F9-3F4D-5379-09A97C8FC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89b11ecf26_0_11:notes">
            <a:extLst>
              <a:ext uri="{FF2B5EF4-FFF2-40B4-BE49-F238E27FC236}">
                <a16:creationId xmlns:a16="http://schemas.microsoft.com/office/drawing/2014/main" id="{A1A61780-0687-6439-26E5-0E06F8B981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89b11ecf26_0_11:notes">
            <a:extLst>
              <a:ext uri="{FF2B5EF4-FFF2-40B4-BE49-F238E27FC236}">
                <a16:creationId xmlns:a16="http://schemas.microsoft.com/office/drawing/2014/main" id="{4C823135-CBE9-8746-5D17-B5056C75FC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>
                <a:solidFill>
                  <a:srgbClr val="0056CB"/>
                </a:solidFill>
                <a:latin typeface="Titillium Web" pitchFamily="2" charset="77"/>
              </a:rPr>
              <a:t>Ad esempio: un’AI che informa in anticipo sulle scadenze dei documenti e permette di completarli in modo semplice e chiaro, crea un’esperienza positiva e genera fiducia nell’efficienza del sistema pubblico.</a:t>
            </a:r>
          </a:p>
          <a:p>
            <a:r>
              <a:rPr lang="it-IT"/>
              <a:t>Un’AI che guida passo passo il cittadino attraverso la procedura per richiedere un certificato di residenza, parlando la lingua dell’utente.</a:t>
            </a:r>
            <a:endParaRPr lang="it-IT">
              <a:solidFill>
                <a:srgbClr val="0056CB"/>
              </a:solidFill>
              <a:latin typeface="Titillium Web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69200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FD10DD63-BD1B-39DC-9445-FA712707B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543b75c91_0_0:notes">
            <a:extLst>
              <a:ext uri="{FF2B5EF4-FFF2-40B4-BE49-F238E27FC236}">
                <a16:creationId xmlns:a16="http://schemas.microsoft.com/office/drawing/2014/main" id="{9AB36773-D7EF-3BB7-2D69-8E303AE94D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/>
          </a:p>
        </p:txBody>
      </p:sp>
      <p:sp>
        <p:nvSpPr>
          <p:cNvPr id="182" name="Google Shape;182;g11543b75c91_0_0:notes">
            <a:extLst>
              <a:ext uri="{FF2B5EF4-FFF2-40B4-BE49-F238E27FC236}">
                <a16:creationId xmlns:a16="http://schemas.microsoft.com/office/drawing/2014/main" id="{B1C665C0-601E-874D-BC94-9FA1B013F2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561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E5272F7F-6418-0378-ADBA-53FDECBC0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89b11ecf26_0_11:notes">
            <a:extLst>
              <a:ext uri="{FF2B5EF4-FFF2-40B4-BE49-F238E27FC236}">
                <a16:creationId xmlns:a16="http://schemas.microsoft.com/office/drawing/2014/main" id="{AC8721EB-FA34-215F-FBBB-AD5F115EDE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89b11ecf26_0_11:notes">
            <a:extLst>
              <a:ext uri="{FF2B5EF4-FFF2-40B4-BE49-F238E27FC236}">
                <a16:creationId xmlns:a16="http://schemas.microsoft.com/office/drawing/2014/main" id="{75FD7898-6136-C880-22AA-011D6D90F7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personalità -&gt; legato al tema del linguaggio menzionato da Daniele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capacità di azione -&gt; legato ad agency e impatto</a:t>
            </a:r>
          </a:p>
        </p:txBody>
      </p:sp>
    </p:spTree>
    <p:extLst>
      <p:ext uri="{BB962C8B-B14F-4D97-AF65-F5344CB8AC3E}">
        <p14:creationId xmlns:p14="http://schemas.microsoft.com/office/powerpoint/2010/main" val="2521123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3BC1DF26-3516-53E5-9B72-3E09198DF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89b11ecf26_0_11:notes">
            <a:extLst>
              <a:ext uri="{FF2B5EF4-FFF2-40B4-BE49-F238E27FC236}">
                <a16:creationId xmlns:a16="http://schemas.microsoft.com/office/drawing/2014/main" id="{0DDE7BC5-D764-097D-2585-548A155FCC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89b11ecf26_0_11:notes">
            <a:extLst>
              <a:ext uri="{FF2B5EF4-FFF2-40B4-BE49-F238E27FC236}">
                <a16:creationId xmlns:a16="http://schemas.microsoft.com/office/drawing/2014/main" id="{549B9E1A-1E3C-AB17-2779-807176DE6E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L’utente viene aiutata dall’AI per…</a:t>
            </a:r>
          </a:p>
        </p:txBody>
      </p:sp>
    </p:spTree>
    <p:extLst>
      <p:ext uri="{BB962C8B-B14F-4D97-AF65-F5344CB8AC3E}">
        <p14:creationId xmlns:p14="http://schemas.microsoft.com/office/powerpoint/2010/main" val="2907146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6FA904B8-92BE-3F42-845E-50953B958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543b75c91_0_0:notes">
            <a:extLst>
              <a:ext uri="{FF2B5EF4-FFF2-40B4-BE49-F238E27FC236}">
                <a16:creationId xmlns:a16="http://schemas.microsoft.com/office/drawing/2014/main" id="{2EDC0956-8743-79F1-2235-E9B13D51E2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/>
          </a:p>
        </p:txBody>
      </p:sp>
      <p:sp>
        <p:nvSpPr>
          <p:cNvPr id="182" name="Google Shape;182;g11543b75c91_0_0:notes">
            <a:extLst>
              <a:ext uri="{FF2B5EF4-FFF2-40B4-BE49-F238E27FC236}">
                <a16:creationId xmlns:a16="http://schemas.microsoft.com/office/drawing/2014/main" id="{6F41ED0B-CE37-E976-DBEA-01BD65D1D2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5009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6FA904B8-92BE-3F42-845E-50953B958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543b75c91_0_0:notes">
            <a:extLst>
              <a:ext uri="{FF2B5EF4-FFF2-40B4-BE49-F238E27FC236}">
                <a16:creationId xmlns:a16="http://schemas.microsoft.com/office/drawing/2014/main" id="{2EDC0956-8743-79F1-2235-E9B13D51E2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/>
          </a:p>
        </p:txBody>
      </p:sp>
      <p:sp>
        <p:nvSpPr>
          <p:cNvPr id="182" name="Google Shape;182;g11543b75c91_0_0:notes">
            <a:extLst>
              <a:ext uri="{FF2B5EF4-FFF2-40B4-BE49-F238E27FC236}">
                <a16:creationId xmlns:a16="http://schemas.microsoft.com/office/drawing/2014/main" id="{6F41ED0B-CE37-E976-DBEA-01BD65D1D2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128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aa67602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aa67602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>
          <a:extLst>
            <a:ext uri="{FF2B5EF4-FFF2-40B4-BE49-F238E27FC236}">
              <a16:creationId xmlns:a16="http://schemas.microsoft.com/office/drawing/2014/main" id="{2BC60FBC-E55A-C953-0EEA-19D1F1F86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dc2d86d3b8_1_359:notes">
            <a:extLst>
              <a:ext uri="{FF2B5EF4-FFF2-40B4-BE49-F238E27FC236}">
                <a16:creationId xmlns:a16="http://schemas.microsoft.com/office/drawing/2014/main" id="{9FBEDAE8-562C-85AD-C9E5-8DC507B9EC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dc2d86d3b8_1_359:notes">
            <a:extLst>
              <a:ext uri="{FF2B5EF4-FFF2-40B4-BE49-F238E27FC236}">
                <a16:creationId xmlns:a16="http://schemas.microsoft.com/office/drawing/2014/main" id="{5F384C88-2025-08B2-E694-C8CBC4A511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58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>
          <a:extLst>
            <a:ext uri="{FF2B5EF4-FFF2-40B4-BE49-F238E27FC236}">
              <a16:creationId xmlns:a16="http://schemas.microsoft.com/office/drawing/2014/main" id="{FC3A5A06-04D0-5438-8A13-321DAE99A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dc2d86d3b8_1_359:notes">
            <a:extLst>
              <a:ext uri="{FF2B5EF4-FFF2-40B4-BE49-F238E27FC236}">
                <a16:creationId xmlns:a16="http://schemas.microsoft.com/office/drawing/2014/main" id="{DBE53359-111E-EF03-B6DC-3B6FFA9028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dc2d86d3b8_1_359:notes">
            <a:extLst>
              <a:ext uri="{FF2B5EF4-FFF2-40B4-BE49-F238E27FC236}">
                <a16:creationId xmlns:a16="http://schemas.microsoft.com/office/drawing/2014/main" id="{41E267D4-3209-CCB5-8153-84D786C865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53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>
          <a:extLst>
            <a:ext uri="{FF2B5EF4-FFF2-40B4-BE49-F238E27FC236}">
              <a16:creationId xmlns:a16="http://schemas.microsoft.com/office/drawing/2014/main" id="{71416816-86F4-B6CE-ACC7-244A1DDC4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dc2d86d3b8_1_359:notes">
            <a:extLst>
              <a:ext uri="{FF2B5EF4-FFF2-40B4-BE49-F238E27FC236}">
                <a16:creationId xmlns:a16="http://schemas.microsoft.com/office/drawing/2014/main" id="{959598F2-2306-55AF-B27F-B77EDF9BB7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dc2d86d3b8_1_359:notes">
            <a:extLst>
              <a:ext uri="{FF2B5EF4-FFF2-40B4-BE49-F238E27FC236}">
                <a16:creationId xmlns:a16="http://schemas.microsoft.com/office/drawing/2014/main" id="{2CEEE4FF-321D-D376-4657-2274689DFA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82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>
          <a:extLst>
            <a:ext uri="{FF2B5EF4-FFF2-40B4-BE49-F238E27FC236}">
              <a16:creationId xmlns:a16="http://schemas.microsoft.com/office/drawing/2014/main" id="{072D4412-15E4-B442-26D7-85C192675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dc2d86d3b8_1_359:notes">
            <a:extLst>
              <a:ext uri="{FF2B5EF4-FFF2-40B4-BE49-F238E27FC236}">
                <a16:creationId xmlns:a16="http://schemas.microsoft.com/office/drawing/2014/main" id="{E5081FE6-C896-D6C4-8CA4-2646126A25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dc2d86d3b8_1_359:notes">
            <a:extLst>
              <a:ext uri="{FF2B5EF4-FFF2-40B4-BE49-F238E27FC236}">
                <a16:creationId xmlns:a16="http://schemas.microsoft.com/office/drawing/2014/main" id="{0B800F31-5D20-A236-BCD9-A65AFE3DEF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42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>
          <a:extLst>
            <a:ext uri="{FF2B5EF4-FFF2-40B4-BE49-F238E27FC236}">
              <a16:creationId xmlns:a16="http://schemas.microsoft.com/office/drawing/2014/main" id="{132FFFEE-2ECA-AA0C-1A26-21DC1D2CA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dc2d86d3b8_1_359:notes">
            <a:extLst>
              <a:ext uri="{FF2B5EF4-FFF2-40B4-BE49-F238E27FC236}">
                <a16:creationId xmlns:a16="http://schemas.microsoft.com/office/drawing/2014/main" id="{A93DE7A5-DE03-E576-789D-D0CC6C2869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dc2d86d3b8_1_359:notes">
            <a:extLst>
              <a:ext uri="{FF2B5EF4-FFF2-40B4-BE49-F238E27FC236}">
                <a16:creationId xmlns:a16="http://schemas.microsoft.com/office/drawing/2014/main" id="{A26BE55F-A05A-D04D-C71B-119A6331AC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7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>
          <a:extLst>
            <a:ext uri="{FF2B5EF4-FFF2-40B4-BE49-F238E27FC236}">
              <a16:creationId xmlns:a16="http://schemas.microsoft.com/office/drawing/2014/main" id="{6FEF093E-C25C-3725-B990-63D949D9F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dc2d86d3b8_1_359:notes">
            <a:extLst>
              <a:ext uri="{FF2B5EF4-FFF2-40B4-BE49-F238E27FC236}">
                <a16:creationId xmlns:a16="http://schemas.microsoft.com/office/drawing/2014/main" id="{C34B0B57-3D72-1D86-8731-7420104715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dc2d86d3b8_1_359:notes">
            <a:extLst>
              <a:ext uri="{FF2B5EF4-FFF2-40B4-BE49-F238E27FC236}">
                <a16:creationId xmlns:a16="http://schemas.microsoft.com/office/drawing/2014/main" id="{8B315A52-2BAE-DABD-8D7F-B8265671D2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00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>
          <a:extLst>
            <a:ext uri="{FF2B5EF4-FFF2-40B4-BE49-F238E27FC236}">
              <a16:creationId xmlns:a16="http://schemas.microsoft.com/office/drawing/2014/main" id="{0D0355C6-E162-2631-7A4B-D62C46C10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dc2d86d3b8_1_359:notes">
            <a:extLst>
              <a:ext uri="{FF2B5EF4-FFF2-40B4-BE49-F238E27FC236}">
                <a16:creationId xmlns:a16="http://schemas.microsoft.com/office/drawing/2014/main" id="{0782E7AC-6DC5-C373-EDFB-3F3C0FF7B2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dc2d86d3b8_1_359:notes">
            <a:extLst>
              <a:ext uri="{FF2B5EF4-FFF2-40B4-BE49-F238E27FC236}">
                <a16:creationId xmlns:a16="http://schemas.microsoft.com/office/drawing/2014/main" id="{25B10EBD-0097-228D-6C62-5C37D877A7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40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07408B00-ADBB-E88B-6CC6-F49C8DBCA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543b75c91_0_0:notes">
            <a:extLst>
              <a:ext uri="{FF2B5EF4-FFF2-40B4-BE49-F238E27FC236}">
                <a16:creationId xmlns:a16="http://schemas.microsoft.com/office/drawing/2014/main" id="{3D90E96A-AC9E-87D8-6259-20ABC6635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/>
          </a:p>
        </p:txBody>
      </p:sp>
      <p:sp>
        <p:nvSpPr>
          <p:cNvPr id="182" name="Google Shape;182;g11543b75c91_0_0:notes">
            <a:extLst>
              <a:ext uri="{FF2B5EF4-FFF2-40B4-BE49-F238E27FC236}">
                <a16:creationId xmlns:a16="http://schemas.microsoft.com/office/drawing/2014/main" id="{0F6CDADE-96B5-6190-D4D7-BF0144260B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374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>
          <a:extLst>
            <a:ext uri="{FF2B5EF4-FFF2-40B4-BE49-F238E27FC236}">
              <a16:creationId xmlns:a16="http://schemas.microsoft.com/office/drawing/2014/main" id="{4713C7FB-D41D-923B-0EAC-77EEBC5B5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dc2d86d3b8_1_72:notes">
            <a:extLst>
              <a:ext uri="{FF2B5EF4-FFF2-40B4-BE49-F238E27FC236}">
                <a16:creationId xmlns:a16="http://schemas.microsoft.com/office/drawing/2014/main" id="{3C90E537-564B-6E85-B891-A116AEA7F9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E </a:t>
            </a:r>
            <a:r>
              <a:rPr lang="en-US" err="1"/>
              <a:t>invitarvi</a:t>
            </a:r>
            <a:r>
              <a:rPr lang="en-US"/>
              <a:t> </a:t>
            </a:r>
            <a:r>
              <a:rPr lang="en-US" err="1"/>
              <a:t>caldamente</a:t>
            </a:r>
            <a:r>
              <a:rPr lang="en-US"/>
              <a:t> a </a:t>
            </a:r>
            <a:r>
              <a:rPr lang="en-US" err="1"/>
              <a:t>iscrivervi</a:t>
            </a:r>
            <a:r>
              <a:rPr lang="en-US"/>
              <a:t> </a:t>
            </a:r>
            <a:r>
              <a:rPr lang="en-US" err="1"/>
              <a:t>alla</a:t>
            </a:r>
            <a:r>
              <a:rPr lang="en-US"/>
              <a:t> NL di Designers Italia, per </a:t>
            </a:r>
            <a:r>
              <a:rPr lang="en-US" err="1"/>
              <a:t>ricevere</a:t>
            </a:r>
            <a:r>
              <a:rPr lang="en-US"/>
              <a:t> tutti </a:t>
            </a:r>
            <a:r>
              <a:rPr lang="en-US" err="1"/>
              <a:t>gli</a:t>
            </a:r>
            <a:r>
              <a:rPr lang="en-US"/>
              <a:t> aggiornamenti </a:t>
            </a:r>
            <a:r>
              <a:rPr lang="en-US" err="1"/>
              <a:t>sulle</a:t>
            </a:r>
            <a:r>
              <a:rPr lang="en-US"/>
              <a:t> </a:t>
            </a:r>
            <a:r>
              <a:rPr lang="en-US" err="1"/>
              <a:t>nostre</a:t>
            </a:r>
            <a:r>
              <a:rPr lang="en-US"/>
              <a:t> </a:t>
            </a:r>
            <a:r>
              <a:rPr lang="en-US" err="1"/>
              <a:t>attività</a:t>
            </a:r>
            <a:r>
              <a:rPr lang="en-US"/>
              <a:t>.</a:t>
            </a:r>
            <a:br>
              <a:rPr lang="en-US"/>
            </a:br>
            <a:endParaRPr lang="en-US"/>
          </a:p>
        </p:txBody>
      </p:sp>
      <p:sp>
        <p:nvSpPr>
          <p:cNvPr id="796" name="Google Shape;796;g1dc2d86d3b8_1_72:notes">
            <a:extLst>
              <a:ext uri="{FF2B5EF4-FFF2-40B4-BE49-F238E27FC236}">
                <a16:creationId xmlns:a16="http://schemas.microsoft.com/office/drawing/2014/main" id="{CA5F4CC7-4E11-73DC-9CF8-89648D1111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335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a676022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aa676022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aa676022e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aa676022e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aa676022e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aa676022e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a676022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aa676022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aa676022e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aa676022e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90FE51AE-2B4F-13F2-1B5B-16682AC5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543b75c91_0_0:notes">
            <a:extLst>
              <a:ext uri="{FF2B5EF4-FFF2-40B4-BE49-F238E27FC236}">
                <a16:creationId xmlns:a16="http://schemas.microsoft.com/office/drawing/2014/main" id="{179D2C21-23C6-7ECB-F997-553CF93B1E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/>
          </a:p>
        </p:txBody>
      </p:sp>
      <p:sp>
        <p:nvSpPr>
          <p:cNvPr id="182" name="Google Shape;182;g11543b75c91_0_0:notes">
            <a:extLst>
              <a:ext uri="{FF2B5EF4-FFF2-40B4-BE49-F238E27FC236}">
                <a16:creationId xmlns:a16="http://schemas.microsoft.com/office/drawing/2014/main" id="{E2CED54D-9A7D-7BC0-4957-E00910B82B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418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DE5957C6-ABCB-46A4-65D2-CCC1DD365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89b11ecf26_0_11:notes">
            <a:extLst>
              <a:ext uri="{FF2B5EF4-FFF2-40B4-BE49-F238E27FC236}">
                <a16:creationId xmlns:a16="http://schemas.microsoft.com/office/drawing/2014/main" id="{DE13CB22-D093-AE8A-1DFC-665969A26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89b11ecf26_0_11:notes">
            <a:extLst>
              <a:ext uri="{FF2B5EF4-FFF2-40B4-BE49-F238E27FC236}">
                <a16:creationId xmlns:a16="http://schemas.microsoft.com/office/drawing/2014/main" id="{B6FCD96C-0EA4-0509-9EA8-E7404CB11E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3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827305"/>
            <a:ext cx="8520600" cy="2280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49029"/>
            <a:ext cx="8520600" cy="880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1_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8" y="827304"/>
            <a:ext cx="8520600" cy="228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699" y="3149029"/>
            <a:ext cx="8520600" cy="88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196" lvl="0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1pPr>
            <a:lvl2pPr marL="914391" lvl="1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2pPr>
            <a:lvl3pPr marL="1371587" lvl="2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3pPr>
            <a:lvl4pPr marL="1828782" lvl="3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4pPr>
            <a:lvl5pPr marL="2285978" lvl="4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5pPr>
            <a:lvl6pPr marL="2743173" lvl="5" indent="-3428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368" lvl="6" indent="-3428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563" lvl="7" indent="-3428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759" lvl="8" indent="-3428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84345" y="5223132"/>
            <a:ext cx="336900" cy="35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20000"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egativo 1">
  <p:cSld name="TITLE_AND_BODY_2">
    <p:bg>
      <p:bgPr>
        <a:solidFill>
          <a:srgbClr val="0066CC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 descr="Shape 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643" y="5127463"/>
            <a:ext cx="1162071" cy="34568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711816" y="5232428"/>
            <a:ext cx="309300" cy="33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rtiglio">
  <p:cSld name="TITLE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8711816" y="5232428"/>
            <a:ext cx="309300" cy="33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5" descr="Shape 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523" y="5135263"/>
            <a:ext cx="1167184" cy="34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515" userDrawn="1">
          <p15:clr>
            <a:srgbClr val="F9AD4C"/>
          </p15:clr>
        </p15:guide>
        <p15:guide id="2" pos="3969" userDrawn="1">
          <p15:clr>
            <a:srgbClr val="F9AD4C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rtiglio 1">
  <p:cSld name="TITLE_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8711816" y="5232428"/>
            <a:ext cx="309300" cy="33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6" descr="Shape 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523" y="5135263"/>
            <a:ext cx="1167184" cy="34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515" userDrawn="1">
          <p15:clr>
            <a:srgbClr val="F9AD4C"/>
          </p15:clr>
        </p15:guide>
        <p15:guide id="2" pos="3969" userDrawn="1">
          <p15:clr>
            <a:srgbClr val="F9AD4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lonna media">
  <p:cSld name="Colonna media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/>
          <p:nvPr/>
        </p:nvSpPr>
        <p:spPr>
          <a:xfrm flipH="1">
            <a:off x="4572000" y="0"/>
            <a:ext cx="4572000" cy="5715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Titillium Web"/>
              <a:buNone/>
            </a:pPr>
            <a:endParaRPr sz="1400" b="0" i="0" u="none" strike="noStrike" cap="none"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8711816" y="5232428"/>
            <a:ext cx="309300" cy="33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7" descr="Shape 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523" y="5135263"/>
            <a:ext cx="1167184" cy="34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107" userDrawn="1">
          <p15:clr>
            <a:srgbClr val="F9AD4C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egativo">
  <p:cSld name="TITLE_AND_BODY_3">
    <p:bg>
      <p:bgPr>
        <a:solidFill>
          <a:srgbClr val="0066CC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8" descr="Shape 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643" y="5127463"/>
            <a:ext cx="1162071" cy="34568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8711816" y="5232428"/>
            <a:ext cx="309300" cy="33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rtiglio 2">
  <p:cSld name="TITLE_3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711816" y="5232428"/>
            <a:ext cx="309300" cy="33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9" descr="Shape 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523" y="5135263"/>
            <a:ext cx="1167184" cy="34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515" userDrawn="1">
          <p15:clr>
            <a:srgbClr val="F9AD4C"/>
          </p15:clr>
        </p15:guide>
        <p15:guide id="2" pos="3969" userDrawn="1">
          <p15:clr>
            <a:srgbClr val="F9AD4C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rtiglio 3">
  <p:cSld name="TITLE_4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sldNum" idx="12"/>
          </p:nvPr>
        </p:nvSpPr>
        <p:spPr>
          <a:xfrm>
            <a:off x="8711816" y="5232428"/>
            <a:ext cx="309300" cy="33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20" descr="Shape 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523" y="5135263"/>
            <a:ext cx="1167184" cy="34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515" userDrawn="1">
          <p15:clr>
            <a:srgbClr val="F9AD4C"/>
          </p15:clr>
        </p15:guide>
        <p15:guide id="2" pos="3969" userDrawn="1">
          <p15:clr>
            <a:srgbClr val="F9AD4C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rtiglio 4">
  <p:cSld name="TITLE_5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711816" y="5232428"/>
            <a:ext cx="309300" cy="33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21" descr="Shape 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523" y="5135263"/>
            <a:ext cx="1167184" cy="34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515" userDrawn="1">
          <p15:clr>
            <a:srgbClr val="F9AD4C"/>
          </p15:clr>
        </p15:guide>
        <p15:guide id="2" pos="3969" userDrawn="1">
          <p15:clr>
            <a:srgbClr val="F9AD4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389835"/>
            <a:ext cx="8520600" cy="93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rtiglio 5">
  <p:cSld name="TITLE_6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8711816" y="5232428"/>
            <a:ext cx="309300" cy="33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22" descr="Shape 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523" y="5135263"/>
            <a:ext cx="1167184" cy="34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l titolo 1">
  <p:cSld name="TITLE_7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sldNum" idx="12"/>
          </p:nvPr>
        </p:nvSpPr>
        <p:spPr>
          <a:xfrm>
            <a:off x="4484637" y="5450418"/>
            <a:ext cx="170100" cy="19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 lnSpcReduction="10000"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egativo 2">
  <p:cSld name="TITLE_AND_BODY_4">
    <p:bg>
      <p:bgPr>
        <a:solidFill>
          <a:srgbClr val="0066CC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>
            <a:spLocks noGrp="1"/>
          </p:cNvSpPr>
          <p:nvPr>
            <p:ph type="sldNum" idx="12"/>
          </p:nvPr>
        </p:nvSpPr>
        <p:spPr>
          <a:xfrm>
            <a:off x="8711816" y="5232428"/>
            <a:ext cx="309300" cy="33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F4F4F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rtiglio 6">
  <p:cSld name="TITLE_8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6"/>
          <p:cNvSpPr txBox="1">
            <a:spLocks noGrp="1"/>
          </p:cNvSpPr>
          <p:nvPr>
            <p:ph type="sldNum" idx="12"/>
          </p:nvPr>
        </p:nvSpPr>
        <p:spPr>
          <a:xfrm>
            <a:off x="8711816" y="5232428"/>
            <a:ext cx="309300" cy="33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26" descr="Shape 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523" y="5135263"/>
            <a:ext cx="1167184" cy="34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nna stretta">
  <p:cSld name="Colonna stretta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/>
          <p:nvPr/>
        </p:nvSpPr>
        <p:spPr>
          <a:xfrm flipH="1">
            <a:off x="3168900" y="0"/>
            <a:ext cx="5975100" cy="5715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4" name="Google Shape;94;p27"/>
          <p:cNvSpPr txBox="1">
            <a:spLocks noGrp="1"/>
          </p:cNvSpPr>
          <p:nvPr>
            <p:ph type="sldNum" idx="12"/>
          </p:nvPr>
        </p:nvSpPr>
        <p:spPr>
          <a:xfrm>
            <a:off x="8711816" y="5232428"/>
            <a:ext cx="309300" cy="33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2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Titillium Web Light"/>
              <a:buNone/>
              <a:defRPr sz="800" b="0" i="0" u="none" strike="noStrike" cap="none">
                <a:solidFill>
                  <a:srgbClr val="585858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TITLE_4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8"/>
          <p:cNvSpPr txBox="1">
            <a:spLocks noGrp="1"/>
          </p:cNvSpPr>
          <p:nvPr>
            <p:ph type="title"/>
          </p:nvPr>
        </p:nvSpPr>
        <p:spPr>
          <a:xfrm>
            <a:off x="311708" y="827304"/>
            <a:ext cx="8520600" cy="228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body" idx="1"/>
          </p:nvPr>
        </p:nvSpPr>
        <p:spPr>
          <a:xfrm>
            <a:off x="311699" y="3149029"/>
            <a:ext cx="8520600" cy="88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196" lvl="0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1pPr>
            <a:lvl2pPr marL="914391" lvl="1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2pPr>
            <a:lvl3pPr marL="1371587" lvl="2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3pPr>
            <a:lvl4pPr marL="1828782" lvl="3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4pPr>
            <a:lvl5pPr marL="2285978" lvl="4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5pPr>
            <a:lvl6pPr marL="2743173" lvl="5" indent="-3428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368" lvl="6" indent="-3428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563" lvl="7" indent="-3428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759" lvl="8" indent="-3428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sldNum" idx="12"/>
          </p:nvPr>
        </p:nvSpPr>
        <p:spPr>
          <a:xfrm>
            <a:off x="8684345" y="5165117"/>
            <a:ext cx="336900" cy="49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TITLE_3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9"/>
          <p:cNvSpPr txBox="1">
            <a:spLocks noGrp="1"/>
          </p:cNvSpPr>
          <p:nvPr>
            <p:ph type="title"/>
          </p:nvPr>
        </p:nvSpPr>
        <p:spPr>
          <a:xfrm>
            <a:off x="311708" y="827304"/>
            <a:ext cx="8520600" cy="228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body" idx="1"/>
          </p:nvPr>
        </p:nvSpPr>
        <p:spPr>
          <a:xfrm>
            <a:off x="311699" y="3149029"/>
            <a:ext cx="8520600" cy="88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196" lvl="0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1pPr>
            <a:lvl2pPr marL="914391" lvl="1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2pPr>
            <a:lvl3pPr marL="1371587" lvl="2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3pPr>
            <a:lvl4pPr marL="1828782" lvl="3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4pPr>
            <a:lvl5pPr marL="2285978" lvl="4" indent="-22859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5pPr>
            <a:lvl6pPr marL="2743173" lvl="5" indent="-3428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368" lvl="6" indent="-3428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563" lvl="7" indent="-3428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759" lvl="8" indent="-3428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sldNum" idx="12"/>
          </p:nvPr>
        </p:nvSpPr>
        <p:spPr>
          <a:xfrm>
            <a:off x="8684345" y="5165117"/>
            <a:ext cx="336900" cy="49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6555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833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31749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91" lvl="1" indent="-304797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87" lvl="2" indent="-304797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82" lvl="3" indent="-304797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78" lvl="4" indent="-304797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73" lvl="5" indent="-304797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68" lvl="6" indent="-304797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63" lvl="7" indent="-304797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759" lvl="8" indent="-304797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31749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91" lvl="1" indent="-304797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87" lvl="2" indent="-304797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82" lvl="3" indent="-304797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78" lvl="4" indent="-304797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73" lvl="5" indent="-304797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68" lvl="6" indent="-304797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63" lvl="7" indent="-304797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759" lvl="8" indent="-304797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9824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5638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90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0487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037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1342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2791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1861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191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44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544001"/>
            <a:ext cx="2808000" cy="3532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304797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91" lvl="1" indent="-304797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87" lvl="2" indent="-304797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82" lvl="3" indent="-304797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78" lvl="4" indent="-304797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73" lvl="5" indent="-304797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68" lvl="6" indent="-304797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63" lvl="7" indent="-304797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759" lvl="8" indent="-304797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500168"/>
            <a:ext cx="6367800" cy="454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114529"/>
            <a:ext cx="4045200" cy="1372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804529"/>
            <a:ext cx="3837000" cy="4105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96" lvl="0" indent="-34289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91" lvl="1" indent="-31749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87" lvl="2" indent="-31749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82" lvl="3" indent="-31749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78" lvl="4" indent="-31749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73" lvl="5" indent="-31749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68" lvl="6" indent="-31749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63" lvl="7" indent="-31749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759" lvl="8" indent="-31749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96" lvl="0" indent="-22859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29029"/>
            <a:ext cx="8520600" cy="2181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6" lvl="0" indent="-342896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91" lvl="1" indent="-317497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87" lvl="2" indent="-317497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82" lvl="3" indent="-317497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78" lvl="4" indent="-317497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73" lvl="5" indent="-317497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68" lvl="6" indent="-317497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63" lvl="7" indent="-317497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759" lvl="8" indent="-317497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84825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reativecommons.org/licenses/by-sa/4.0/deed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43_726AEAD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20_512A074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r/?url=https%3A%2F%2Fdesigners.italia.it%2Fdesign-system%2Ffondamenti%2Ftono-di-voce%2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.png"/><Relationship Id="rId4" Type="http://schemas.openxmlformats.org/officeDocument/2006/relationships/hyperlink" Target="https://medium.com/r/?url=https%3A%2F%2Fdesigners.italia.it%2Fdesign-system%2Ffondamenti%2Flinguaggio%2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esigners.italia.i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hyperlink" Target="https://designers.italia.it/" TargetMode="External"/><Relationship Id="rId4" Type="http://schemas.openxmlformats.org/officeDocument/2006/relationships/hyperlink" Target="https://creativecommons.org/licenses/by-sa/4.0/deed.i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1427937" y="3123267"/>
            <a:ext cx="6288126" cy="76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Un workshop per definirne il profilo </a:t>
            </a:r>
          </a:p>
          <a:p>
            <a:pPr algn="ctr">
              <a:defRPr/>
            </a:pPr>
            <a:r>
              <a:rPr lang="it-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un'intelligenza artificiale conversazionale </a:t>
            </a:r>
            <a:r>
              <a:rPr kumimoji="0" lang="it-IT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e le modalità di interazione</a:t>
            </a:r>
            <a:endParaRPr lang="it-IT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</a:endParaRPr>
          </a:p>
        </p:txBody>
      </p:sp>
      <p:cxnSp>
        <p:nvCxnSpPr>
          <p:cNvPr id="100" name="Google Shape;100;p25"/>
          <p:cNvCxnSpPr/>
          <p:nvPr/>
        </p:nvCxnSpPr>
        <p:spPr>
          <a:xfrm>
            <a:off x="3914550" y="2788575"/>
            <a:ext cx="13149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1" name="Google Shape;10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307600"/>
            <a:ext cx="1931375" cy="4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 txBox="1"/>
          <p:nvPr/>
        </p:nvSpPr>
        <p:spPr>
          <a:xfrm>
            <a:off x="929986" y="1335255"/>
            <a:ext cx="7278832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it" sz="3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Progettare insieme il profilo di un assistente virtuale</a:t>
            </a:r>
            <a:endParaRPr lang="en-US" sz="3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</a:endParaRPr>
          </a:p>
        </p:txBody>
      </p:sp>
      <p:sp>
        <p:nvSpPr>
          <p:cNvPr id="103" name="Google Shape;103;p25"/>
          <p:cNvSpPr/>
          <p:nvPr/>
        </p:nvSpPr>
        <p:spPr>
          <a:xfrm>
            <a:off x="410013" y="384575"/>
            <a:ext cx="953100" cy="953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4" name="Google Shape;104;p25"/>
          <p:cNvPicPr preferRelativeResize="0"/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84221" y="463404"/>
            <a:ext cx="804547" cy="79530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 txBox="1"/>
          <p:nvPr/>
        </p:nvSpPr>
        <p:spPr>
          <a:xfrm>
            <a:off x="7829100" y="5307538"/>
            <a:ext cx="13149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Licenza </a:t>
            </a:r>
            <a:r>
              <a:rPr kumimoji="0" lang="it" sz="7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6" name="Google Shape;106;p25"/>
          <p:cNvSpPr txBox="1"/>
          <p:nvPr/>
        </p:nvSpPr>
        <p:spPr>
          <a:xfrm>
            <a:off x="2066875" y="5307538"/>
            <a:ext cx="57624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it-IT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https://</a:t>
            </a:r>
            <a:r>
              <a:rPr kumimoji="0" lang="it-IT" sz="7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designers.italia.it</a:t>
            </a:r>
            <a:r>
              <a:rPr kumimoji="0" lang="it-IT" sz="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/risorse-per-progettare/progettare/contenuti-e-linguaggio/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6E0CE764-BFB9-5524-46D0-D9E2259F6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03;p122">
            <a:extLst>
              <a:ext uri="{FF2B5EF4-FFF2-40B4-BE49-F238E27FC236}">
                <a16:creationId xmlns:a16="http://schemas.microsoft.com/office/drawing/2014/main" id="{F60DDDC3-0BFD-F021-DB1D-DCDA98447603}"/>
              </a:ext>
            </a:extLst>
          </p:cNvPr>
          <p:cNvSpPr txBox="1"/>
          <p:nvPr/>
        </p:nvSpPr>
        <p:spPr>
          <a:xfrm>
            <a:off x="461559" y="701958"/>
            <a:ext cx="6947558" cy="48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" sz="2400">
                <a:solidFill>
                  <a:srgbClr val="0056CB"/>
                </a:solidFill>
                <a:latin typeface="Titillium Web SemiBold"/>
              </a:rPr>
              <a:t>…e i chatbot?</a:t>
            </a:r>
            <a:endParaRPr lang="it-IT">
              <a:latin typeface="Titillium Web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C8785E01-5146-2EAD-5E04-BEBB53322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888656"/>
              </p:ext>
            </p:extLst>
          </p:nvPr>
        </p:nvGraphicFramePr>
        <p:xfrm>
          <a:off x="510668" y="1350937"/>
          <a:ext cx="8023733" cy="3316780"/>
        </p:xfrm>
        <a:graphic>
          <a:graphicData uri="http://schemas.openxmlformats.org/drawingml/2006/table">
            <a:tbl>
              <a:tblPr/>
              <a:tblGrid>
                <a:gridCol w="1714368">
                  <a:extLst>
                    <a:ext uri="{9D8B030D-6E8A-4147-A177-3AD203B41FA5}">
                      <a16:colId xmlns:a16="http://schemas.microsoft.com/office/drawing/2014/main" val="3116269034"/>
                    </a:ext>
                  </a:extLst>
                </a:gridCol>
                <a:gridCol w="3133387">
                  <a:extLst>
                    <a:ext uri="{9D8B030D-6E8A-4147-A177-3AD203B41FA5}">
                      <a16:colId xmlns:a16="http://schemas.microsoft.com/office/drawing/2014/main" val="2579110227"/>
                    </a:ext>
                  </a:extLst>
                </a:gridCol>
                <a:gridCol w="3175978">
                  <a:extLst>
                    <a:ext uri="{9D8B030D-6E8A-4147-A177-3AD203B41FA5}">
                      <a16:colId xmlns:a16="http://schemas.microsoft.com/office/drawing/2014/main" val="3285158349"/>
                    </a:ext>
                  </a:extLst>
                </a:gridCol>
              </a:tblGrid>
              <a:tr h="301570">
                <a:tc>
                  <a:txBody>
                    <a:bodyPr/>
                    <a:lstStyle/>
                    <a:p>
                      <a:endParaRPr lang="it-IT" sz="1100">
                        <a:latin typeface="Titillium Web" pitchFamily="2" charset="77"/>
                      </a:endParaRPr>
                    </a:p>
                  </a:txBody>
                  <a:tcPr marL="70198" marR="70198" marT="35099" marB="35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0056CB"/>
                          </a:solidFill>
                          <a:latin typeface="Titillium Web"/>
                        </a:rPr>
                        <a:t>Chatbot basato su regole</a:t>
                      </a:r>
                      <a:endParaRPr lang="it-IT" sz="1400">
                        <a:solidFill>
                          <a:srgbClr val="0056CB"/>
                        </a:solidFill>
                        <a:latin typeface="Titillium Web"/>
                      </a:endParaRPr>
                    </a:p>
                  </a:txBody>
                  <a:tcPr marL="70198" marR="70198" marT="35099" marB="35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0066CC"/>
                          </a:solidFill>
                          <a:latin typeface="Titillium Web"/>
                        </a:rPr>
                        <a:t>Intelligenze artificiali conversazionali</a:t>
                      </a:r>
                      <a:endParaRPr lang="it-IT" sz="1400">
                        <a:solidFill>
                          <a:srgbClr val="0066CC"/>
                        </a:solidFill>
                        <a:latin typeface="Titillium Web"/>
                      </a:endParaRPr>
                    </a:p>
                  </a:txBody>
                  <a:tcPr marL="70198" marR="70198" marT="35099" marB="35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11231"/>
                  </a:ext>
                </a:extLst>
              </a:tr>
              <a:tr h="743229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0056CB"/>
                          </a:solidFill>
                          <a:latin typeface="Titillium Web"/>
                        </a:rPr>
                        <a:t>Flessibilità</a:t>
                      </a:r>
                      <a:endParaRPr lang="it-IT" sz="1400">
                        <a:solidFill>
                          <a:srgbClr val="0056CB"/>
                        </a:solidFill>
                        <a:latin typeface="Titillium Web"/>
                      </a:endParaRPr>
                    </a:p>
                  </a:txBody>
                  <a:tcPr marL="70198" marR="70198" marT="35099" marB="35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solidFill>
                            <a:srgbClr val="2F475E"/>
                          </a:solidFill>
                          <a:latin typeface="Titillium Web"/>
                        </a:rPr>
                        <a:t>Risponde solo a input predefiniti, segue flussi predeterminati</a:t>
                      </a:r>
                    </a:p>
                  </a:txBody>
                  <a:tcPr marL="70198" marR="70198" marT="35099" marB="35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400">
                          <a:solidFill>
                            <a:srgbClr val="2F475E"/>
                          </a:solidFill>
                          <a:latin typeface="Titillium Web"/>
                        </a:rPr>
                        <a:t>Comprende il contesto e l’intenzione dell’utente, può gestire domande aperte</a:t>
                      </a:r>
                    </a:p>
                  </a:txBody>
                  <a:tcPr marL="70198" marR="70198" marT="35099" marB="35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084328"/>
                  </a:ext>
                </a:extLst>
              </a:tr>
              <a:tr h="519971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0056CB"/>
                          </a:solidFill>
                          <a:latin typeface="Titillium Web"/>
                        </a:rPr>
                        <a:t>Capacità di apprendimento</a:t>
                      </a:r>
                      <a:endParaRPr lang="it-IT" sz="1400">
                        <a:solidFill>
                          <a:srgbClr val="0056CB"/>
                        </a:solidFill>
                        <a:latin typeface="Titillium Web"/>
                      </a:endParaRPr>
                    </a:p>
                  </a:txBody>
                  <a:tcPr marL="70198" marR="70198" marT="35099" marB="35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solidFill>
                            <a:srgbClr val="2F475E"/>
                          </a:solidFill>
                          <a:latin typeface="Titillium Web"/>
                        </a:rPr>
                        <a:t>Non apprende dalle interazioni</a:t>
                      </a:r>
                    </a:p>
                  </a:txBody>
                  <a:tcPr marL="70198" marR="70198" marT="35099" marB="35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solidFill>
                            <a:srgbClr val="2F475E"/>
                          </a:solidFill>
                          <a:latin typeface="Titillium Web"/>
                        </a:rPr>
                        <a:t>Apprende e si adatta nel tempo</a:t>
                      </a:r>
                    </a:p>
                  </a:txBody>
                  <a:tcPr marL="70198" marR="70198" marT="35099" marB="35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111488"/>
                  </a:ext>
                </a:extLst>
              </a:tr>
              <a:tr h="519971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0056CB"/>
                          </a:solidFill>
                          <a:latin typeface="Titillium Web"/>
                        </a:rPr>
                        <a:t>Personalizzazione</a:t>
                      </a:r>
                      <a:endParaRPr lang="it-IT" sz="1400">
                        <a:solidFill>
                          <a:srgbClr val="0056CB"/>
                        </a:solidFill>
                        <a:latin typeface="Titillium Web"/>
                      </a:endParaRPr>
                    </a:p>
                  </a:txBody>
                  <a:tcPr marL="70198" marR="70198" marT="35099" marB="35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solidFill>
                            <a:srgbClr val="2F475E"/>
                          </a:solidFill>
                          <a:latin typeface="Titillium Web"/>
                        </a:rPr>
                        <a:t>Risposte standard per tutti gli utenti</a:t>
                      </a:r>
                    </a:p>
                  </a:txBody>
                  <a:tcPr marL="70198" marR="70198" marT="35099" marB="35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solidFill>
                            <a:srgbClr val="2F475E"/>
                          </a:solidFill>
                          <a:latin typeface="Titillium Web"/>
                        </a:rPr>
                        <a:t>Risposte personalizzate</a:t>
                      </a:r>
                    </a:p>
                  </a:txBody>
                  <a:tcPr marL="70198" marR="70198" marT="35099" marB="35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215333"/>
                  </a:ext>
                </a:extLst>
              </a:tr>
              <a:tr h="519971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0056CB"/>
                          </a:solidFill>
                          <a:latin typeface="Titillium Web"/>
                        </a:rPr>
                        <a:t>Linguaggio naturale</a:t>
                      </a:r>
                      <a:endParaRPr lang="it-IT" sz="1400">
                        <a:solidFill>
                          <a:srgbClr val="0056CB"/>
                        </a:solidFill>
                        <a:latin typeface="Titillium Web"/>
                      </a:endParaRPr>
                    </a:p>
                  </a:txBody>
                  <a:tcPr marL="70198" marR="70198" marT="35099" marB="35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solidFill>
                            <a:srgbClr val="2F475E"/>
                          </a:solidFill>
                          <a:latin typeface="Titillium Web"/>
                        </a:rPr>
                        <a:t>Interazione limitata a frasi o parole chiave specifiche</a:t>
                      </a:r>
                    </a:p>
                  </a:txBody>
                  <a:tcPr marL="70198" marR="70198" marT="35099" marB="35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solidFill>
                            <a:srgbClr val="2F475E"/>
                          </a:solidFill>
                          <a:latin typeface="Titillium Web"/>
                        </a:rPr>
                        <a:t>Interagisce utilizzando il linguaggio naturale</a:t>
                      </a:r>
                    </a:p>
                  </a:txBody>
                  <a:tcPr marL="70198" marR="70198" marT="35099" marB="35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62374"/>
                  </a:ext>
                </a:extLst>
              </a:tr>
              <a:tr h="712068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0056CB"/>
                          </a:solidFill>
                          <a:latin typeface="Titillium Web"/>
                        </a:rPr>
                        <a:t>Esempio di utilizzo</a:t>
                      </a:r>
                      <a:endParaRPr lang="it-IT" sz="1400">
                        <a:solidFill>
                          <a:srgbClr val="0056CB"/>
                        </a:solidFill>
                        <a:latin typeface="Titillium Web"/>
                      </a:endParaRPr>
                    </a:p>
                  </a:txBody>
                  <a:tcPr marL="70198" marR="70198" marT="35099" marB="35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solidFill>
                            <a:srgbClr val="2F475E"/>
                          </a:solidFill>
                          <a:latin typeface="Titillium Web"/>
                        </a:rPr>
                        <a:t>Risponde solo a richieste specifiche </a:t>
                      </a:r>
                      <a:br>
                        <a:rPr lang="it-IT" sz="1400">
                          <a:solidFill>
                            <a:srgbClr val="2F475E"/>
                          </a:solidFill>
                          <a:latin typeface="Titillium Web"/>
                        </a:rPr>
                      </a:br>
                      <a:r>
                        <a:rPr lang="it-IT" sz="1400">
                          <a:solidFill>
                            <a:srgbClr val="2F475E"/>
                          </a:solidFill>
                          <a:latin typeface="Titillium Web"/>
                        </a:rPr>
                        <a:t>(es: orari di apertura)</a:t>
                      </a:r>
                    </a:p>
                  </a:txBody>
                  <a:tcPr marL="70198" marR="70198" marT="35099" marB="35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solidFill>
                            <a:srgbClr val="2F475E"/>
                          </a:solidFill>
                          <a:latin typeface="Titillium Web"/>
                        </a:rPr>
                        <a:t>Assiste l’utente in compiti complessi </a:t>
                      </a:r>
                    </a:p>
                    <a:p>
                      <a:r>
                        <a:rPr lang="it-IT" sz="1400">
                          <a:solidFill>
                            <a:srgbClr val="2F475E"/>
                          </a:solidFill>
                          <a:latin typeface="Titillium Web"/>
                        </a:rPr>
                        <a:t>(es: guida alla compilazione di moduli)</a:t>
                      </a:r>
                    </a:p>
                  </a:txBody>
                  <a:tcPr marL="70198" marR="70198" marT="35099" marB="3509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114093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3EDB7A67-93EE-6472-C86A-95364C2A9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2" y="1479651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Google Shape;89;p26">
            <a:extLst>
              <a:ext uri="{FF2B5EF4-FFF2-40B4-BE49-F238E27FC236}">
                <a16:creationId xmlns:a16="http://schemas.microsoft.com/office/drawing/2014/main" id="{13CDE1B8-A10A-EDBD-AA1D-75AF56ED10D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10</a:t>
            </a:fld>
            <a:endParaRPr/>
          </a:p>
        </p:txBody>
      </p:sp>
      <p:pic>
        <p:nvPicPr>
          <p:cNvPr id="5" name="Google Shape;167;p28">
            <a:extLst>
              <a:ext uri="{FF2B5EF4-FFF2-40B4-BE49-F238E27FC236}">
                <a16:creationId xmlns:a16="http://schemas.microsoft.com/office/drawing/2014/main" id="{704040A1-2DE9-D4F1-9DDD-C4C056C9FC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946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F4CF67B4-D0CA-9FC4-BA9C-5A152080C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4" descr="blue-nofill-text-right@2x.png">
            <a:extLst>
              <a:ext uri="{FF2B5EF4-FFF2-40B4-BE49-F238E27FC236}">
                <a16:creationId xmlns:a16="http://schemas.microsoft.com/office/drawing/2014/main" id="{2835EAED-B5CE-6980-2519-590093B01D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9648" y="590550"/>
            <a:ext cx="1524752" cy="2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03;p122">
            <a:extLst>
              <a:ext uri="{FF2B5EF4-FFF2-40B4-BE49-F238E27FC236}">
                <a16:creationId xmlns:a16="http://schemas.microsoft.com/office/drawing/2014/main" id="{2C216BE8-0FCB-A1C0-D740-349BC8008439}"/>
              </a:ext>
            </a:extLst>
          </p:cNvPr>
          <p:cNvSpPr txBox="1"/>
          <p:nvPr/>
        </p:nvSpPr>
        <p:spPr>
          <a:xfrm>
            <a:off x="461560" y="701958"/>
            <a:ext cx="4305522" cy="48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sz="2400">
                <a:solidFill>
                  <a:srgbClr val="0056CB"/>
                </a:solidFill>
                <a:latin typeface="Titillium Web SemiBold"/>
              </a:rPr>
              <a:t>Le dimensioni fondamentali degli assistenti virtuali</a:t>
            </a:r>
          </a:p>
        </p:txBody>
      </p:sp>
      <p:sp>
        <p:nvSpPr>
          <p:cNvPr id="2" name="Google Shape;648;p59">
            <a:extLst>
              <a:ext uri="{FF2B5EF4-FFF2-40B4-BE49-F238E27FC236}">
                <a16:creationId xmlns:a16="http://schemas.microsoft.com/office/drawing/2014/main" id="{654008DA-3A1F-7D1B-66BB-E5F81D1B9F64}"/>
              </a:ext>
            </a:extLst>
          </p:cNvPr>
          <p:cNvSpPr txBox="1"/>
          <p:nvPr/>
        </p:nvSpPr>
        <p:spPr>
          <a:xfrm>
            <a:off x="461560" y="1895588"/>
            <a:ext cx="4305522" cy="2414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47" marR="76198" indent="-285747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800" b="1">
                <a:solidFill>
                  <a:srgbClr val="0056CB"/>
                </a:solidFill>
                <a:latin typeface="Titillium Web" pitchFamily="2" charset="77"/>
              </a:rPr>
              <a:t>Agency</a:t>
            </a:r>
            <a:r>
              <a:rPr lang="it-IT" sz="1800">
                <a:latin typeface="Titillium Web" pitchFamily="2" charset="77"/>
              </a:rPr>
              <a:t>: quanto l'IA è autonoma nel prendere decisioni e compiere azioni senza intervento dell’utente.</a:t>
            </a:r>
            <a:br>
              <a:rPr lang="it-IT" sz="1800">
                <a:latin typeface="Titillium Web" pitchFamily="2" charset="77"/>
              </a:rPr>
            </a:br>
            <a:endParaRPr lang="it-IT" sz="1800">
              <a:latin typeface="Titillium Web" pitchFamily="2" charset="77"/>
            </a:endParaRPr>
          </a:p>
          <a:p>
            <a:pPr marL="285747" marR="76198" indent="-285747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800" b="1">
                <a:solidFill>
                  <a:srgbClr val="0056CB"/>
                </a:solidFill>
                <a:latin typeface="Titillium Web" pitchFamily="2" charset="77"/>
              </a:rPr>
              <a:t>Impatto</a:t>
            </a:r>
            <a:r>
              <a:rPr lang="it-IT" sz="1800">
                <a:latin typeface="Titillium Web" pitchFamily="2" charset="77"/>
              </a:rPr>
              <a:t>: quanto le azioni dell’IA sono rilevanti per il raggiungimento dell’obiettivo dell’utente.</a:t>
            </a:r>
            <a:endParaRPr lang="it-IT" sz="1600">
              <a:solidFill>
                <a:srgbClr val="0066CB"/>
              </a:solidFill>
              <a:latin typeface="Titillium Web" pitchFamily="2" charset="77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" name="Google Shape;199;p20">
            <a:extLst>
              <a:ext uri="{FF2B5EF4-FFF2-40B4-BE49-F238E27FC236}">
                <a16:creationId xmlns:a16="http://schemas.microsoft.com/office/drawing/2014/main" id="{6C6D11D2-CD6B-6669-B326-918951C92FBA}"/>
              </a:ext>
            </a:extLst>
          </p:cNvPr>
          <p:cNvSpPr txBox="1"/>
          <p:nvPr/>
        </p:nvSpPr>
        <p:spPr>
          <a:xfrm>
            <a:off x="5118409" y="0"/>
            <a:ext cx="4037893" cy="5715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it-IT" sz="2400" b="1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" name="Google Shape;854;p118">
            <a:extLst>
              <a:ext uri="{FF2B5EF4-FFF2-40B4-BE49-F238E27FC236}">
                <a16:creationId xmlns:a16="http://schemas.microsoft.com/office/drawing/2014/main" id="{1AE07C47-D892-43A0-8C71-4833AACF10FE}"/>
              </a:ext>
            </a:extLst>
          </p:cNvPr>
          <p:cNvSpPr txBox="1"/>
          <p:nvPr/>
        </p:nvSpPr>
        <p:spPr>
          <a:xfrm>
            <a:off x="5444549" y="585797"/>
            <a:ext cx="3341007" cy="464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600">
                <a:solidFill>
                  <a:schemeClr val="bg1"/>
                </a:solidFill>
                <a:latin typeface="Titillium Web"/>
              </a:rPr>
              <a:t>Agency e impatto sono </a:t>
            </a:r>
            <a:r>
              <a:rPr lang="it-IT" sz="1600" b="1">
                <a:solidFill>
                  <a:schemeClr val="bg1"/>
                </a:solidFill>
                <a:latin typeface="Titillium Web"/>
              </a:rPr>
              <a:t>strettamente legati alla fiducia</a:t>
            </a:r>
            <a:r>
              <a:rPr lang="it-IT" sz="1600">
                <a:solidFill>
                  <a:schemeClr val="bg1"/>
                </a:solidFill>
                <a:latin typeface="Titillium Web"/>
              </a:rPr>
              <a:t>: più un’IA è autonoma e più le sue azioni hanno un impatto, più è necessario costruire e mantenere fiducia tra utente e IA.</a:t>
            </a:r>
          </a:p>
          <a:p>
            <a:pPr>
              <a:lnSpc>
                <a:spcPct val="150000"/>
              </a:lnSpc>
            </a:pPr>
            <a:r>
              <a:rPr lang="it-IT" sz="1600" b="1">
                <a:solidFill>
                  <a:schemeClr val="bg1"/>
                </a:solidFill>
                <a:latin typeface="Titillium Web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1600" b="1">
                <a:solidFill>
                  <a:schemeClr val="bg1"/>
                </a:solidFill>
                <a:latin typeface="Titillium Web"/>
              </a:rPr>
              <a:t>La fiducia</a:t>
            </a:r>
            <a:r>
              <a:rPr lang="it-IT" sz="1600">
                <a:solidFill>
                  <a:schemeClr val="bg1"/>
                </a:solidFill>
                <a:latin typeface="Titillium Web"/>
              </a:rPr>
              <a:t> si sviluppa quando l'utente percepisce che l'IA è </a:t>
            </a:r>
            <a:r>
              <a:rPr lang="it-IT" sz="1600" b="1">
                <a:solidFill>
                  <a:schemeClr val="bg1"/>
                </a:solidFill>
                <a:latin typeface="Titillium Web"/>
              </a:rPr>
              <a:t>affidabile, agisce in modo trasparente e fornisce risultati coerenti con le aspettative</a:t>
            </a:r>
            <a:r>
              <a:rPr lang="it-IT" sz="1600">
                <a:solidFill>
                  <a:schemeClr val="bg1"/>
                </a:solidFill>
                <a:latin typeface="Titillium Web"/>
              </a:rPr>
              <a:t>.</a:t>
            </a:r>
          </a:p>
          <a:p>
            <a:pPr>
              <a:lnSpc>
                <a:spcPct val="150000"/>
              </a:lnSpc>
            </a:pPr>
            <a:endParaRPr lang="it" sz="1600" b="1">
              <a:solidFill>
                <a:schemeClr val="bg1"/>
              </a:solidFill>
              <a:latin typeface="Titillium Web"/>
              <a:ea typeface="Titillium Web"/>
              <a:cs typeface="Titillium Web"/>
            </a:endParaRPr>
          </a:p>
        </p:txBody>
      </p:sp>
      <p:sp>
        <p:nvSpPr>
          <p:cNvPr id="4" name="Google Shape;89;p26">
            <a:extLst>
              <a:ext uri="{FF2B5EF4-FFF2-40B4-BE49-F238E27FC236}">
                <a16:creationId xmlns:a16="http://schemas.microsoft.com/office/drawing/2014/main" id="{3D98893E-B840-9AEE-B75F-A01244D3920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bg1"/>
                </a:solidFill>
              </a:rPr>
              <a:t>11</a:t>
            </a:fld>
            <a:endParaRPr>
              <a:solidFill>
                <a:schemeClr val="bg1"/>
              </a:solidFill>
            </a:endParaRPr>
          </a:p>
        </p:txBody>
      </p:sp>
      <p:pic>
        <p:nvPicPr>
          <p:cNvPr id="7" name="Google Shape;167;p28">
            <a:extLst>
              <a:ext uri="{FF2B5EF4-FFF2-40B4-BE49-F238E27FC236}">
                <a16:creationId xmlns:a16="http://schemas.microsoft.com/office/drawing/2014/main" id="{3E7FC43C-32CF-0E18-85F3-A5DCFAC65A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292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779008DE-A9E9-0C27-DC94-38DA36B37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03;p122">
            <a:extLst>
              <a:ext uri="{FF2B5EF4-FFF2-40B4-BE49-F238E27FC236}">
                <a16:creationId xmlns:a16="http://schemas.microsoft.com/office/drawing/2014/main" id="{DFE4797C-3626-7A01-CB2A-C85B66B085B9}"/>
              </a:ext>
            </a:extLst>
          </p:cNvPr>
          <p:cNvSpPr txBox="1"/>
          <p:nvPr/>
        </p:nvSpPr>
        <p:spPr>
          <a:xfrm>
            <a:off x="461560" y="701958"/>
            <a:ext cx="4305522" cy="48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sz="2400">
                <a:solidFill>
                  <a:srgbClr val="0056CB"/>
                </a:solidFill>
                <a:latin typeface="Titillium Web SemiBold"/>
              </a:rPr>
              <a:t>Le dimensioni: Agency</a:t>
            </a:r>
            <a:endParaRPr lang="it-IT">
              <a:latin typeface="Titillium Web"/>
            </a:endParaRPr>
          </a:p>
        </p:txBody>
      </p:sp>
      <p:sp>
        <p:nvSpPr>
          <p:cNvPr id="2" name="Google Shape;648;p59">
            <a:extLst>
              <a:ext uri="{FF2B5EF4-FFF2-40B4-BE49-F238E27FC236}">
                <a16:creationId xmlns:a16="http://schemas.microsoft.com/office/drawing/2014/main" id="{63F8CD9F-4F58-C94F-EFA0-77688A253672}"/>
              </a:ext>
            </a:extLst>
          </p:cNvPr>
          <p:cNvSpPr txBox="1"/>
          <p:nvPr/>
        </p:nvSpPr>
        <p:spPr>
          <a:xfrm>
            <a:off x="461560" y="1391370"/>
            <a:ext cx="4305522" cy="368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76198">
              <a:lnSpc>
                <a:spcPct val="115000"/>
              </a:lnSpc>
            </a:pPr>
            <a:br>
              <a:rPr lang="it-IT" sz="1800">
                <a:latin typeface="Titillium Web" pitchFamily="2" charset="77"/>
              </a:rPr>
            </a:br>
            <a:endParaRPr lang="it-IT" sz="1800">
              <a:latin typeface="Titillium Web" pitchFamily="2" charset="77"/>
            </a:endParaRPr>
          </a:p>
          <a:p>
            <a:pPr marL="285747" marR="76198" indent="-285747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800" b="1">
                <a:solidFill>
                  <a:srgbClr val="0056CB"/>
                </a:solidFill>
                <a:latin typeface="Titillium Web" pitchFamily="2" charset="77"/>
              </a:rPr>
              <a:t>Bassa agency</a:t>
            </a:r>
            <a:r>
              <a:rPr lang="it-IT" sz="1800">
                <a:latin typeface="Titillium Web" pitchFamily="2" charset="77"/>
              </a:rPr>
              <a:t>: l’IA guida l'utente ma richiede conferme o input continui.</a:t>
            </a:r>
          </a:p>
          <a:p>
            <a:pPr marR="76198">
              <a:lnSpc>
                <a:spcPct val="115000"/>
              </a:lnSpc>
            </a:pPr>
            <a:br>
              <a:rPr lang="it-IT" sz="1800" b="1">
                <a:solidFill>
                  <a:srgbClr val="0056CB"/>
                </a:solidFill>
                <a:latin typeface="Titillium Web" pitchFamily="2" charset="77"/>
              </a:rPr>
            </a:br>
            <a:endParaRPr lang="it-IT" sz="1800" b="1">
              <a:solidFill>
                <a:srgbClr val="0056CB"/>
              </a:solidFill>
              <a:latin typeface="Titillium Web" pitchFamily="2" charset="77"/>
            </a:endParaRPr>
          </a:p>
          <a:p>
            <a:pPr marL="285747" marR="76198" indent="-285747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800" b="1">
                <a:solidFill>
                  <a:srgbClr val="0056CB"/>
                </a:solidFill>
                <a:latin typeface="Titillium Web" pitchFamily="2" charset="77"/>
              </a:rPr>
              <a:t>Alta agency</a:t>
            </a:r>
            <a:r>
              <a:rPr lang="it-IT" sz="1800">
                <a:latin typeface="Titillium Web" pitchFamily="2" charset="77"/>
              </a:rPr>
              <a:t>: l’IA agisce in modo autonomo, anticipando e completando azioni senza il coinvolgimento diretto dell'utente.</a:t>
            </a:r>
          </a:p>
          <a:p>
            <a:pPr marR="76198">
              <a:lnSpc>
                <a:spcPct val="115000"/>
              </a:lnSpc>
            </a:pPr>
            <a:endParaRPr lang="it-IT" sz="1800">
              <a:latin typeface="Titillium Web" pitchFamily="2" charset="77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02422BD-57C2-7522-9EBA-75149BD48DAC}"/>
              </a:ext>
            </a:extLst>
          </p:cNvPr>
          <p:cNvSpPr/>
          <p:nvPr/>
        </p:nvSpPr>
        <p:spPr>
          <a:xfrm>
            <a:off x="5873751" y="1289531"/>
            <a:ext cx="1524752" cy="152475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  <a:latin typeface="Titillium Web" pitchFamily="2" charset="77"/>
              </a:rPr>
              <a:t>L’IA guida l'utente passo passo nella compilazione di un modulo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BA4946F-9F63-A85D-98CE-4E45D4D876A8}"/>
              </a:ext>
            </a:extLst>
          </p:cNvPr>
          <p:cNvSpPr/>
          <p:nvPr/>
        </p:nvSpPr>
        <p:spPr>
          <a:xfrm>
            <a:off x="5873751" y="3358491"/>
            <a:ext cx="1524752" cy="152475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  <a:latin typeface="Titillium Web" pitchFamily="2" charset="77"/>
              </a:rPr>
              <a:t>L'IA precompila automaticamente moduli e li invia una volta completi</a:t>
            </a:r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1948FD4A-648F-37B3-1831-57A91F794A9C}"/>
              </a:ext>
            </a:extLst>
          </p:cNvPr>
          <p:cNvCxnSpPr/>
          <p:nvPr/>
        </p:nvCxnSpPr>
        <p:spPr>
          <a:xfrm>
            <a:off x="442912" y="3102824"/>
            <a:ext cx="796806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oogle Shape;167;p28">
            <a:extLst>
              <a:ext uri="{FF2B5EF4-FFF2-40B4-BE49-F238E27FC236}">
                <a16:creationId xmlns:a16="http://schemas.microsoft.com/office/drawing/2014/main" id="{ADD11162-B1D4-62AF-7BDD-B0A98CF2D6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9;p26">
            <a:extLst>
              <a:ext uri="{FF2B5EF4-FFF2-40B4-BE49-F238E27FC236}">
                <a16:creationId xmlns:a16="http://schemas.microsoft.com/office/drawing/2014/main" id="{6757F015-3448-A75F-40AD-19C46726E8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01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421B695C-1FBB-E812-F22C-2E6AE1C36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03;p122">
            <a:extLst>
              <a:ext uri="{FF2B5EF4-FFF2-40B4-BE49-F238E27FC236}">
                <a16:creationId xmlns:a16="http://schemas.microsoft.com/office/drawing/2014/main" id="{4C33E24A-2930-C186-EE55-9D09F05A7829}"/>
              </a:ext>
            </a:extLst>
          </p:cNvPr>
          <p:cNvSpPr txBox="1"/>
          <p:nvPr/>
        </p:nvSpPr>
        <p:spPr>
          <a:xfrm>
            <a:off x="461560" y="701958"/>
            <a:ext cx="4305522" cy="48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sz="2400">
                <a:solidFill>
                  <a:srgbClr val="0056CB"/>
                </a:solidFill>
                <a:latin typeface="Titillium Web SemiBold"/>
              </a:rPr>
              <a:t>Le dimensioni: Impatto</a:t>
            </a:r>
            <a:endParaRPr lang="it-IT">
              <a:latin typeface="Titillium Web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341A3AF-BDA7-57FF-ADD0-C3FE09C29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2" y="1479651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Google Shape;648;p59">
            <a:extLst>
              <a:ext uri="{FF2B5EF4-FFF2-40B4-BE49-F238E27FC236}">
                <a16:creationId xmlns:a16="http://schemas.microsoft.com/office/drawing/2014/main" id="{24A27E89-FE75-8D2B-33E7-CC48728235AE}"/>
              </a:ext>
            </a:extLst>
          </p:cNvPr>
          <p:cNvSpPr txBox="1"/>
          <p:nvPr/>
        </p:nvSpPr>
        <p:spPr>
          <a:xfrm>
            <a:off x="461560" y="1404940"/>
            <a:ext cx="4305522" cy="305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47" marR="76198" indent="-285747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800" b="1">
                <a:solidFill>
                  <a:srgbClr val="0056CB"/>
                </a:solidFill>
                <a:latin typeface="Titillium Web" pitchFamily="2" charset="77"/>
              </a:rPr>
              <a:t>Basso impatto</a:t>
            </a:r>
            <a:r>
              <a:rPr lang="it-IT" sz="1800">
                <a:latin typeface="Titillium Web" pitchFamily="2" charset="77"/>
              </a:rPr>
              <a:t>: l’IA effettua azioni semplici che non influenzano direttamente il raggiungimento degli obiettivi dell’utente.</a:t>
            </a:r>
            <a:br>
              <a:rPr lang="it-IT" sz="1800">
                <a:latin typeface="Titillium Web" pitchFamily="2" charset="77"/>
              </a:rPr>
            </a:br>
            <a:br>
              <a:rPr lang="it-IT" sz="1800">
                <a:latin typeface="Titillium Web" pitchFamily="2" charset="77"/>
              </a:rPr>
            </a:br>
            <a:endParaRPr lang="it-IT" sz="1800">
              <a:latin typeface="Titillium Web" pitchFamily="2" charset="77"/>
            </a:endParaRPr>
          </a:p>
          <a:p>
            <a:pPr marL="285747" marR="76198" indent="-285747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800" b="1">
                <a:solidFill>
                  <a:srgbClr val="0056CB"/>
                </a:solidFill>
                <a:latin typeface="Titillium Web" pitchFamily="2" charset="77"/>
              </a:rPr>
              <a:t>Alto impatto</a:t>
            </a:r>
            <a:r>
              <a:rPr lang="it-IT" sz="1800">
                <a:latin typeface="Titillium Web" pitchFamily="2" charset="77"/>
              </a:rPr>
              <a:t>: l’IA effettua azioni decisive che portano l'utente verso l'obiettivo.</a:t>
            </a:r>
            <a:endParaRPr lang="it-IT" sz="1800">
              <a:solidFill>
                <a:srgbClr val="0066CB"/>
              </a:solidFill>
              <a:latin typeface="Titillium Web" pitchFamily="2" charset="77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00ED7F8-9700-250C-0955-7F1F56AC45B4}"/>
              </a:ext>
            </a:extLst>
          </p:cNvPr>
          <p:cNvSpPr/>
          <p:nvPr/>
        </p:nvSpPr>
        <p:spPr>
          <a:xfrm>
            <a:off x="5873751" y="1289532"/>
            <a:ext cx="1524752" cy="152475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  <a:latin typeface="Titillium Web" pitchFamily="2" charset="77"/>
              </a:rPr>
              <a:t>L’IA mette in evidenza nella pagina le informazioni più rilevanti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3897DBC-6CB4-B7DF-AE41-42ED11FE4EC4}"/>
              </a:ext>
            </a:extLst>
          </p:cNvPr>
          <p:cNvSpPr/>
          <p:nvPr/>
        </p:nvSpPr>
        <p:spPr>
          <a:xfrm>
            <a:off x="5873751" y="3358491"/>
            <a:ext cx="1524752" cy="152475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  <a:latin typeface="Titillium Web" pitchFamily="2" charset="77"/>
              </a:rPr>
              <a:t>L’IA completa un pagamento per conto dell’utente</a:t>
            </a: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53D568C9-B497-CB60-EB0B-3F87B23F860D}"/>
              </a:ext>
            </a:extLst>
          </p:cNvPr>
          <p:cNvCxnSpPr/>
          <p:nvPr/>
        </p:nvCxnSpPr>
        <p:spPr>
          <a:xfrm>
            <a:off x="442912" y="3102824"/>
            <a:ext cx="796806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oogle Shape;167;p28">
            <a:extLst>
              <a:ext uri="{FF2B5EF4-FFF2-40B4-BE49-F238E27FC236}">
                <a16:creationId xmlns:a16="http://schemas.microsoft.com/office/drawing/2014/main" id="{881E8D2A-64A7-4C39-F37A-A4FD5AC1A1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89;p26">
            <a:extLst>
              <a:ext uri="{FF2B5EF4-FFF2-40B4-BE49-F238E27FC236}">
                <a16:creationId xmlns:a16="http://schemas.microsoft.com/office/drawing/2014/main" id="{C0534FFA-9DD9-F83C-57C4-A9AC4FB95C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057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33A91E69-2582-8485-4CEE-AFCF8E71B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03;p122">
            <a:extLst>
              <a:ext uri="{FF2B5EF4-FFF2-40B4-BE49-F238E27FC236}">
                <a16:creationId xmlns:a16="http://schemas.microsoft.com/office/drawing/2014/main" id="{2514C062-AB87-3713-2651-B3AF04F5CE9D}"/>
              </a:ext>
            </a:extLst>
          </p:cNvPr>
          <p:cNvSpPr txBox="1"/>
          <p:nvPr/>
        </p:nvSpPr>
        <p:spPr>
          <a:xfrm>
            <a:off x="461560" y="701958"/>
            <a:ext cx="7710891" cy="48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sz="2400">
                <a:solidFill>
                  <a:srgbClr val="0056CB"/>
                </a:solidFill>
                <a:latin typeface="Titillium Web SemiBold"/>
              </a:rPr>
              <a:t>Perché sono importanti per la PA?</a:t>
            </a:r>
            <a:endParaRPr lang="it" sz="2400">
              <a:solidFill>
                <a:srgbClr val="0056CB"/>
              </a:solidFill>
              <a:latin typeface="Titillium Web SemiBold"/>
            </a:endParaRPr>
          </a:p>
        </p:txBody>
      </p:sp>
      <p:sp>
        <p:nvSpPr>
          <p:cNvPr id="5" name="Google Shape;648;p59">
            <a:extLst>
              <a:ext uri="{FF2B5EF4-FFF2-40B4-BE49-F238E27FC236}">
                <a16:creationId xmlns:a16="http://schemas.microsoft.com/office/drawing/2014/main" id="{4FAF6003-6594-C5BE-F984-DEBDB89956EE}"/>
              </a:ext>
            </a:extLst>
          </p:cNvPr>
          <p:cNvSpPr txBox="1"/>
          <p:nvPr/>
        </p:nvSpPr>
        <p:spPr>
          <a:xfrm>
            <a:off x="461559" y="1255062"/>
            <a:ext cx="7710891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75565">
              <a:lnSpc>
                <a:spcPct val="115000"/>
              </a:lnSpc>
            </a:pPr>
            <a:r>
              <a:rPr lang="it-IT" sz="1800">
                <a:solidFill>
                  <a:srgbClr val="2F475E"/>
                </a:solidFill>
                <a:highlight>
                  <a:srgbClr val="FFFFFF"/>
                </a:highlight>
                <a:latin typeface="Titillium Web"/>
              </a:rPr>
              <a:t>Gli assistenti virtuali possono rivoluzionare i servizi pubblici, semplificando l’interazione tra cittadini e Pubblica Amministrazione:</a:t>
            </a:r>
            <a:endParaRPr lang="it-IT" sz="1600">
              <a:solidFill>
                <a:srgbClr val="0066CB"/>
              </a:solidFill>
              <a:latin typeface="Titillium Web"/>
              <a:ea typeface="Titillium Web"/>
              <a:cs typeface="Titillium Web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0C1E94-D992-5A18-82F6-BA576352760D}"/>
              </a:ext>
            </a:extLst>
          </p:cNvPr>
          <p:cNvSpPr txBox="1"/>
          <p:nvPr/>
        </p:nvSpPr>
        <p:spPr>
          <a:xfrm>
            <a:off x="1339403" y="2321333"/>
            <a:ext cx="277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rgbClr val="0056CB"/>
                </a:solidFill>
                <a:latin typeface="Titillium Web" pitchFamily="2" charset="77"/>
              </a:rPr>
              <a:t>BENEFICI PER LA CITTADINANZA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1909EA-2905-649B-CB06-5AA056C86254}"/>
              </a:ext>
            </a:extLst>
          </p:cNvPr>
          <p:cNvSpPr txBox="1"/>
          <p:nvPr/>
        </p:nvSpPr>
        <p:spPr>
          <a:xfrm>
            <a:off x="5711378" y="2321333"/>
            <a:ext cx="1846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rgbClr val="0056CB"/>
                </a:solidFill>
                <a:latin typeface="Titillium Web" pitchFamily="2" charset="77"/>
              </a:rPr>
              <a:t>BENEFICI PER LA PA</a:t>
            </a:r>
          </a:p>
        </p:txBody>
      </p:sp>
      <p:sp>
        <p:nvSpPr>
          <p:cNvPr id="6" name="Google Shape;648;p59">
            <a:extLst>
              <a:ext uri="{FF2B5EF4-FFF2-40B4-BE49-F238E27FC236}">
                <a16:creationId xmlns:a16="http://schemas.microsoft.com/office/drawing/2014/main" id="{FACB2302-97AF-915E-D0CD-9AC1E6E1DBEF}"/>
              </a:ext>
            </a:extLst>
          </p:cNvPr>
          <p:cNvSpPr txBox="1"/>
          <p:nvPr/>
        </p:nvSpPr>
        <p:spPr>
          <a:xfrm>
            <a:off x="461559" y="2595669"/>
            <a:ext cx="4353331" cy="216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115" marR="75565" indent="-28511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600" b="1">
                <a:solidFill>
                  <a:srgbClr val="2F475E"/>
                </a:solidFill>
                <a:highlight>
                  <a:srgbClr val="FFFFFF"/>
                </a:highlight>
                <a:latin typeface="Titillium Web"/>
              </a:rPr>
              <a:t>Automatizzare</a:t>
            </a:r>
            <a:r>
              <a:rPr lang="it-IT" sz="1600">
                <a:solidFill>
                  <a:srgbClr val="2F475E"/>
                </a:solidFill>
                <a:highlight>
                  <a:srgbClr val="FFFFFF"/>
                </a:highlight>
                <a:latin typeface="Titillium Web"/>
              </a:rPr>
              <a:t> processi complessi</a:t>
            </a:r>
            <a:endParaRPr lang="it-IT">
              <a:latin typeface="Titillium Web"/>
            </a:endParaRPr>
          </a:p>
          <a:p>
            <a:pPr marL="285115" marR="75565" indent="-28511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600">
                <a:solidFill>
                  <a:srgbClr val="2F475E"/>
                </a:solidFill>
                <a:highlight>
                  <a:srgbClr val="FFFFFF"/>
                </a:highlight>
                <a:latin typeface="Titillium Web"/>
              </a:rPr>
              <a:t>Aiutare i meno esperti di tecnologia a navigare servizi online (riduzione del </a:t>
            </a:r>
            <a:r>
              <a:rPr lang="it-IT" sz="1600" b="1" err="1">
                <a:solidFill>
                  <a:srgbClr val="2F475E"/>
                </a:solidFill>
                <a:highlight>
                  <a:srgbClr val="FFFFFF"/>
                </a:highlight>
                <a:latin typeface="Titillium Web"/>
              </a:rPr>
              <a:t>digital</a:t>
            </a:r>
            <a:r>
              <a:rPr lang="it-IT" sz="1600" b="1">
                <a:solidFill>
                  <a:srgbClr val="2F475E"/>
                </a:solidFill>
                <a:highlight>
                  <a:srgbClr val="FFFFFF"/>
                </a:highlight>
                <a:latin typeface="Titillium Web"/>
              </a:rPr>
              <a:t> divide</a:t>
            </a:r>
            <a:r>
              <a:rPr lang="it-IT" sz="1600">
                <a:solidFill>
                  <a:srgbClr val="2F475E"/>
                </a:solidFill>
                <a:highlight>
                  <a:srgbClr val="FFFFFF"/>
                </a:highlight>
                <a:latin typeface="Titillium Web"/>
              </a:rPr>
              <a:t>)</a:t>
            </a:r>
          </a:p>
          <a:p>
            <a:pPr marL="285115" marR="75565" indent="-28511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600">
                <a:solidFill>
                  <a:srgbClr val="2F475E"/>
                </a:solidFill>
                <a:highlight>
                  <a:srgbClr val="FFFFFF"/>
                </a:highlight>
                <a:latin typeface="Titillium Web"/>
              </a:rPr>
              <a:t>Rendere i servizi pubblici più </a:t>
            </a:r>
            <a:r>
              <a:rPr lang="it-IT" sz="1600" b="1">
                <a:solidFill>
                  <a:srgbClr val="2F475E"/>
                </a:solidFill>
                <a:highlight>
                  <a:srgbClr val="FFFFFF"/>
                </a:highlight>
                <a:latin typeface="Titillium Web"/>
              </a:rPr>
              <a:t>accessibili e inclusivi</a:t>
            </a:r>
            <a:r>
              <a:rPr lang="it-IT" sz="1600">
                <a:solidFill>
                  <a:srgbClr val="2F475E"/>
                </a:solidFill>
                <a:highlight>
                  <a:srgbClr val="FFFFFF"/>
                </a:highlight>
                <a:latin typeface="Titillium Web"/>
              </a:rPr>
              <a:t>, fornendo supporto continuo, multicanale e multilingue</a:t>
            </a:r>
            <a:endParaRPr lang="it-IT" sz="1400">
              <a:solidFill>
                <a:srgbClr val="0066CB"/>
              </a:solidFill>
              <a:latin typeface="Titillium Web"/>
              <a:ea typeface="Titillium Web"/>
              <a:cs typeface="Titillium Web"/>
            </a:endParaRPr>
          </a:p>
        </p:txBody>
      </p:sp>
      <p:sp>
        <p:nvSpPr>
          <p:cNvPr id="7" name="Google Shape;648;p59">
            <a:extLst>
              <a:ext uri="{FF2B5EF4-FFF2-40B4-BE49-F238E27FC236}">
                <a16:creationId xmlns:a16="http://schemas.microsoft.com/office/drawing/2014/main" id="{B9DA4B76-FC5B-F151-A6A3-8C18E71CBC97}"/>
              </a:ext>
            </a:extLst>
          </p:cNvPr>
          <p:cNvSpPr txBox="1"/>
          <p:nvPr/>
        </p:nvSpPr>
        <p:spPr>
          <a:xfrm>
            <a:off x="4929853" y="2567303"/>
            <a:ext cx="3734611" cy="216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47" marR="76198" indent="-285747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600" b="1">
                <a:solidFill>
                  <a:srgbClr val="2F475E"/>
                </a:solidFill>
                <a:highlight>
                  <a:srgbClr val="FFFFFF"/>
                </a:highlight>
                <a:latin typeface="Titillium Web" pitchFamily="2" charset="77"/>
              </a:rPr>
              <a:t>Riduzione del carico </a:t>
            </a:r>
            <a:r>
              <a:rPr lang="it-IT" sz="1600">
                <a:solidFill>
                  <a:srgbClr val="2F475E"/>
                </a:solidFill>
                <a:highlight>
                  <a:srgbClr val="FFFFFF"/>
                </a:highlight>
                <a:latin typeface="Titillium Web" pitchFamily="2" charset="77"/>
              </a:rPr>
              <a:t>su uffici e operatori (meno supporto necessario, più procedure completate online)</a:t>
            </a:r>
          </a:p>
          <a:p>
            <a:pPr marL="285747" marR="76198" indent="-285747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600" b="1">
                <a:solidFill>
                  <a:srgbClr val="2F475E"/>
                </a:solidFill>
                <a:highlight>
                  <a:srgbClr val="FFFFFF"/>
                </a:highlight>
                <a:latin typeface="Titillium Web" pitchFamily="2" charset="77"/>
              </a:rPr>
              <a:t>Miglioramento della relazione </a:t>
            </a:r>
            <a:r>
              <a:rPr lang="it-IT" sz="1600">
                <a:solidFill>
                  <a:srgbClr val="2F475E"/>
                </a:solidFill>
                <a:highlight>
                  <a:srgbClr val="FFFFFF"/>
                </a:highlight>
                <a:latin typeface="Titillium Web" pitchFamily="2" charset="77"/>
              </a:rPr>
              <a:t>con il cittadino, aumentando la trasparenza e la fiducia verso la PA</a:t>
            </a:r>
            <a:endParaRPr lang="it-IT" sz="1600">
              <a:solidFill>
                <a:srgbClr val="2F475E"/>
              </a:solidFill>
              <a:highlight>
                <a:srgbClr val="FFFFFF"/>
              </a:highlight>
              <a:latin typeface="Titillium Web" pitchFamily="2" charset="77"/>
              <a:sym typeface="Titillium Web"/>
            </a:endParaRPr>
          </a:p>
        </p:txBody>
      </p:sp>
      <p:pic>
        <p:nvPicPr>
          <p:cNvPr id="9" name="Google Shape;167;p28">
            <a:extLst>
              <a:ext uri="{FF2B5EF4-FFF2-40B4-BE49-F238E27FC236}">
                <a16:creationId xmlns:a16="http://schemas.microsoft.com/office/drawing/2014/main" id="{2E937F26-E255-B3CB-A98D-E711278BE8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89;p26">
            <a:extLst>
              <a:ext uri="{FF2B5EF4-FFF2-40B4-BE49-F238E27FC236}">
                <a16:creationId xmlns:a16="http://schemas.microsoft.com/office/drawing/2014/main" id="{D7A696C0-144F-D62B-75C6-CF8C6B2ED7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2621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Shape 183">
          <a:extLst>
            <a:ext uri="{FF2B5EF4-FFF2-40B4-BE49-F238E27FC236}">
              <a16:creationId xmlns:a16="http://schemas.microsoft.com/office/drawing/2014/main" id="{F07BDE0A-F798-5764-8243-A53167A9D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9" descr="blue-nofill-text-right@2x.png">
            <a:extLst>
              <a:ext uri="{FF2B5EF4-FFF2-40B4-BE49-F238E27FC236}">
                <a16:creationId xmlns:a16="http://schemas.microsoft.com/office/drawing/2014/main" id="{F27EA27F-9A9B-F094-AA19-1F65D250D1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217" y="13222378"/>
            <a:ext cx="3906821" cy="718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97;p88">
            <a:extLst>
              <a:ext uri="{FF2B5EF4-FFF2-40B4-BE49-F238E27FC236}">
                <a16:creationId xmlns:a16="http://schemas.microsoft.com/office/drawing/2014/main" id="{1A8E3929-B3DB-F556-39E9-9AD236CEB972}"/>
              </a:ext>
            </a:extLst>
          </p:cNvPr>
          <p:cNvSpPr txBox="1"/>
          <p:nvPr/>
        </p:nvSpPr>
        <p:spPr>
          <a:xfrm>
            <a:off x="545649" y="1654951"/>
            <a:ext cx="8052705" cy="24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91">
              <a:defRPr/>
            </a:pPr>
            <a:r>
              <a:rPr lang="it-IT" sz="3200" b="1">
                <a:solidFill>
                  <a:srgbClr val="FFFFFF"/>
                </a:solidFill>
                <a:latin typeface="Titillium Web"/>
                <a:sym typeface="Titillium Web"/>
              </a:rPr>
              <a:t>I temi e la sfida di oggi </a:t>
            </a:r>
          </a:p>
        </p:txBody>
      </p:sp>
      <p:pic>
        <p:nvPicPr>
          <p:cNvPr id="4" name="Google Shape;154;p29">
            <a:extLst>
              <a:ext uri="{FF2B5EF4-FFF2-40B4-BE49-F238E27FC236}">
                <a16:creationId xmlns:a16="http://schemas.microsoft.com/office/drawing/2014/main" id="{C88DBE98-8ACB-7532-ACB9-D32ABB06861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600" y="5083200"/>
            <a:ext cx="1447201" cy="3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9;p26">
            <a:extLst>
              <a:ext uri="{FF2B5EF4-FFF2-40B4-BE49-F238E27FC236}">
                <a16:creationId xmlns:a16="http://schemas.microsoft.com/office/drawing/2014/main" id="{E47A910D-FDB3-7509-5791-CBBD4D72DB0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bg1"/>
                </a:solidFill>
              </a:rPr>
              <a:t>15</a:t>
            </a:fld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095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B7AE7DD3-193E-2AB9-2D37-48EDB4652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03;p122">
            <a:extLst>
              <a:ext uri="{FF2B5EF4-FFF2-40B4-BE49-F238E27FC236}">
                <a16:creationId xmlns:a16="http://schemas.microsoft.com/office/drawing/2014/main" id="{BD40B507-D6F0-E202-8D90-D221E080FE27}"/>
              </a:ext>
            </a:extLst>
          </p:cNvPr>
          <p:cNvSpPr txBox="1"/>
          <p:nvPr/>
        </p:nvSpPr>
        <p:spPr>
          <a:xfrm>
            <a:off x="461559" y="701958"/>
            <a:ext cx="6947558" cy="48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" sz="2400">
                <a:solidFill>
                  <a:srgbClr val="0056CB"/>
                </a:solidFill>
                <a:latin typeface="Titillium Web SemiBold"/>
              </a:rPr>
              <a:t>La sfida</a:t>
            </a:r>
          </a:p>
          <a:p>
            <a:endParaRPr lang="it-IT">
              <a:latin typeface="Titillium Web"/>
            </a:endParaRPr>
          </a:p>
        </p:txBody>
      </p:sp>
      <p:sp>
        <p:nvSpPr>
          <p:cNvPr id="7" name="Google Shape;854;p118">
            <a:extLst>
              <a:ext uri="{FF2B5EF4-FFF2-40B4-BE49-F238E27FC236}">
                <a16:creationId xmlns:a16="http://schemas.microsoft.com/office/drawing/2014/main" id="{F8828A82-46C2-98B4-E785-E25EBAFA7559}"/>
              </a:ext>
            </a:extLst>
          </p:cNvPr>
          <p:cNvSpPr txBox="1"/>
          <p:nvPr/>
        </p:nvSpPr>
        <p:spPr>
          <a:xfrm>
            <a:off x="459723" y="1583296"/>
            <a:ext cx="7830787" cy="148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2400">
                <a:solidFill>
                  <a:srgbClr val="0066CC"/>
                </a:solidFill>
                <a:latin typeface="Titillium Web"/>
              </a:rPr>
              <a:t>In questo workshop esploreremo insieme come le intelligenze artificiali conversazionali possono contribuire a </a:t>
            </a:r>
            <a:r>
              <a:rPr lang="it-IT" sz="2400" b="1">
                <a:solidFill>
                  <a:srgbClr val="0066CC"/>
                </a:solidFill>
                <a:latin typeface="Titillium Web"/>
              </a:rPr>
              <a:t>migliorare il rapporto tra cittadinanza e istituzioni pubbliche, definendone personalità e capacità d'azione</a:t>
            </a:r>
            <a:r>
              <a:rPr lang="it-IT" sz="2400">
                <a:solidFill>
                  <a:srgbClr val="0066CC"/>
                </a:solidFill>
                <a:latin typeface="Titillium Web"/>
              </a:rPr>
              <a:t>.</a:t>
            </a:r>
          </a:p>
        </p:txBody>
      </p:sp>
      <p:pic>
        <p:nvPicPr>
          <p:cNvPr id="2" name="Google Shape;167;p28">
            <a:extLst>
              <a:ext uri="{FF2B5EF4-FFF2-40B4-BE49-F238E27FC236}">
                <a16:creationId xmlns:a16="http://schemas.microsoft.com/office/drawing/2014/main" id="{6CBA44D2-5E65-1C15-137D-27A4B078E2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9;p26">
            <a:extLst>
              <a:ext uri="{FF2B5EF4-FFF2-40B4-BE49-F238E27FC236}">
                <a16:creationId xmlns:a16="http://schemas.microsoft.com/office/drawing/2014/main" id="{3DA26ABC-E1CA-FDAF-4683-8E9A17D338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7710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4BCDB0AF-940D-35CD-CAD5-32A7A0B83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03;p122">
            <a:extLst>
              <a:ext uri="{FF2B5EF4-FFF2-40B4-BE49-F238E27FC236}">
                <a16:creationId xmlns:a16="http://schemas.microsoft.com/office/drawing/2014/main" id="{A982AE31-5AC0-95BA-1827-D569D466EACD}"/>
              </a:ext>
            </a:extLst>
          </p:cNvPr>
          <p:cNvSpPr txBox="1"/>
          <p:nvPr/>
        </p:nvSpPr>
        <p:spPr>
          <a:xfrm>
            <a:off x="461559" y="701958"/>
            <a:ext cx="6947558" cy="48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" sz="2400">
                <a:solidFill>
                  <a:srgbClr val="0056CB"/>
                </a:solidFill>
                <a:latin typeface="Titillium Web SemiBold"/>
              </a:rPr>
              <a:t>Gli ambiti di servizio e i casi d’uso</a:t>
            </a:r>
            <a:endParaRPr lang="it-IT">
              <a:latin typeface="Titillium Web"/>
            </a:endParaRPr>
          </a:p>
        </p:txBody>
      </p:sp>
      <p:sp>
        <p:nvSpPr>
          <p:cNvPr id="2" name="Google Shape;648;p59">
            <a:extLst>
              <a:ext uri="{FF2B5EF4-FFF2-40B4-BE49-F238E27FC236}">
                <a16:creationId xmlns:a16="http://schemas.microsoft.com/office/drawing/2014/main" id="{6A343908-7C7A-67E5-3E5E-74A3C1D11249}"/>
              </a:ext>
            </a:extLst>
          </p:cNvPr>
          <p:cNvSpPr txBox="1"/>
          <p:nvPr/>
        </p:nvSpPr>
        <p:spPr>
          <a:xfrm>
            <a:off x="461559" y="2386349"/>
            <a:ext cx="8220882" cy="114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75565">
              <a:lnSpc>
                <a:spcPct val="115000"/>
              </a:lnSpc>
            </a:pPr>
            <a:r>
              <a:rPr lang="it-IT" sz="1800" b="1">
                <a:solidFill>
                  <a:srgbClr val="0066CC"/>
                </a:solidFill>
                <a:latin typeface="Titillium Web"/>
              </a:rPr>
              <a:t>[Descrivi gli ambiti di servizio per cui si intende progettare un assistente virtuale e per ognuno di essi identifica un caso d’uso su cui ogni gruppo lavorerà per definire il profilo dell’agente.]</a:t>
            </a:r>
          </a:p>
        </p:txBody>
      </p:sp>
      <p:sp>
        <p:nvSpPr>
          <p:cNvPr id="4" name="Google Shape;150;p28">
            <a:extLst>
              <a:ext uri="{FF2B5EF4-FFF2-40B4-BE49-F238E27FC236}">
                <a16:creationId xmlns:a16="http://schemas.microsoft.com/office/drawing/2014/main" id="{A4477975-B47A-B863-5B86-4FC94D75BF58}"/>
              </a:ext>
            </a:extLst>
          </p:cNvPr>
          <p:cNvSpPr txBox="1"/>
          <p:nvPr/>
        </p:nvSpPr>
        <p:spPr>
          <a:xfrm>
            <a:off x="461559" y="3685906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 Sostituisci questo testo ]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7" name="Google Shape;167;p28">
            <a:extLst>
              <a:ext uri="{FF2B5EF4-FFF2-40B4-BE49-F238E27FC236}">
                <a16:creationId xmlns:a16="http://schemas.microsoft.com/office/drawing/2014/main" id="{346DA4EF-2275-8F2F-CC85-3316A61F9A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89;p26">
            <a:extLst>
              <a:ext uri="{FF2B5EF4-FFF2-40B4-BE49-F238E27FC236}">
                <a16:creationId xmlns:a16="http://schemas.microsoft.com/office/drawing/2014/main" id="{714B8450-8E92-89F9-5598-A9833B3035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9587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Shape 183">
          <a:extLst>
            <a:ext uri="{FF2B5EF4-FFF2-40B4-BE49-F238E27FC236}">
              <a16:creationId xmlns:a16="http://schemas.microsoft.com/office/drawing/2014/main" id="{148DEC79-2AD4-1EB3-44A6-8EB77596B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9" descr="blue-nofill-text-right@2x.png">
            <a:extLst>
              <a:ext uri="{FF2B5EF4-FFF2-40B4-BE49-F238E27FC236}">
                <a16:creationId xmlns:a16="http://schemas.microsoft.com/office/drawing/2014/main" id="{90BFF34A-EDCB-8D8B-51DF-45142C3BC3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217" y="13222378"/>
            <a:ext cx="3906821" cy="7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6B1D56D-18E1-818A-5B26-541B28441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4" y="2241550"/>
            <a:ext cx="76835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497;p88">
            <a:extLst>
              <a:ext uri="{FF2B5EF4-FFF2-40B4-BE49-F238E27FC236}">
                <a16:creationId xmlns:a16="http://schemas.microsoft.com/office/drawing/2014/main" id="{FA5634EF-6075-B0AA-8374-71DF7310B9F9}"/>
              </a:ext>
            </a:extLst>
          </p:cNvPr>
          <p:cNvSpPr txBox="1"/>
          <p:nvPr/>
        </p:nvSpPr>
        <p:spPr>
          <a:xfrm>
            <a:off x="545649" y="2994099"/>
            <a:ext cx="8052705" cy="949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91">
              <a:lnSpc>
                <a:spcPct val="150000"/>
              </a:lnSpc>
              <a:defRPr/>
            </a:pPr>
            <a:r>
              <a:rPr lang="it-IT" sz="3200" b="1">
                <a:solidFill>
                  <a:srgbClr val="FFFFFF"/>
                </a:solidFill>
                <a:latin typeface="Titillium Web" pitchFamily="2" charset="77"/>
                <a:sym typeface="Titillium Web"/>
              </a:rPr>
              <a:t>Al lavoro!</a:t>
            </a:r>
          </a:p>
        </p:txBody>
      </p:sp>
      <p:pic>
        <p:nvPicPr>
          <p:cNvPr id="4" name="Google Shape;154;p29">
            <a:extLst>
              <a:ext uri="{FF2B5EF4-FFF2-40B4-BE49-F238E27FC236}">
                <a16:creationId xmlns:a16="http://schemas.microsoft.com/office/drawing/2014/main" id="{92B2952F-F1A4-75E5-C5EF-C3B4435ADE2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9600" y="5083200"/>
            <a:ext cx="1447201" cy="3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9;p26">
            <a:extLst>
              <a:ext uri="{FF2B5EF4-FFF2-40B4-BE49-F238E27FC236}">
                <a16:creationId xmlns:a16="http://schemas.microsoft.com/office/drawing/2014/main" id="{6D4AB566-B9A1-B614-9FF2-EA0704FAD5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bg1"/>
                </a:solidFill>
              </a:rPr>
              <a:t>18</a:t>
            </a:fld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83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Shape 183">
          <a:extLst>
            <a:ext uri="{FF2B5EF4-FFF2-40B4-BE49-F238E27FC236}">
              <a16:creationId xmlns:a16="http://schemas.microsoft.com/office/drawing/2014/main" id="{148DEC79-2AD4-1EB3-44A6-8EB77596B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9" descr="blue-nofill-text-right@2x.png">
            <a:extLst>
              <a:ext uri="{FF2B5EF4-FFF2-40B4-BE49-F238E27FC236}">
                <a16:creationId xmlns:a16="http://schemas.microsoft.com/office/drawing/2014/main" id="{90BFF34A-EDCB-8D8B-51DF-45142C3BC3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217" y="13222378"/>
            <a:ext cx="3906821" cy="718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97;p88">
            <a:extLst>
              <a:ext uri="{FF2B5EF4-FFF2-40B4-BE49-F238E27FC236}">
                <a16:creationId xmlns:a16="http://schemas.microsoft.com/office/drawing/2014/main" id="{4709BE8B-5C87-0F2E-5D28-AF9A0EC98DCE}"/>
              </a:ext>
            </a:extLst>
          </p:cNvPr>
          <p:cNvSpPr txBox="1"/>
          <p:nvPr/>
        </p:nvSpPr>
        <p:spPr>
          <a:xfrm>
            <a:off x="542150" y="815334"/>
            <a:ext cx="8419681" cy="408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it-IT" sz="2400" b="1">
                <a:solidFill>
                  <a:srgbClr val="FFFFFF"/>
                </a:solidFill>
                <a:latin typeface="Titillium Web"/>
              </a:rPr>
              <a:t>(poche) regole</a:t>
            </a:r>
            <a:br>
              <a:rPr lang="it-IT" sz="2400" b="1">
                <a:solidFill>
                  <a:srgbClr val="FFFFFF"/>
                </a:solidFill>
                <a:latin typeface="Titillium Web"/>
              </a:rPr>
            </a:br>
            <a:endParaRPr lang="it-IT" sz="2400" b="1">
              <a:solidFill>
                <a:srgbClr val="FFFFFF"/>
              </a:solidFill>
              <a:latin typeface="Titillium Web"/>
            </a:endParaRPr>
          </a:p>
          <a:p>
            <a:pPr>
              <a:defRPr/>
            </a:pPr>
            <a:r>
              <a:rPr lang="it-IT" sz="2000" b="1">
                <a:solidFill>
                  <a:srgbClr val="FFFFFF"/>
                </a:solidFill>
                <a:latin typeface="Titillium Web"/>
                <a:sym typeface="Titillium Web"/>
              </a:rPr>
              <a:t>collaborate: </a:t>
            </a:r>
            <a:r>
              <a:rPr lang="it-IT" sz="2000">
                <a:solidFill>
                  <a:srgbClr val="FFFFFF"/>
                </a:solidFill>
                <a:latin typeface="Titillium Web"/>
                <a:sym typeface="Titillium Web"/>
              </a:rPr>
              <a:t>non giudicate anzi, costruite sulle idee degli altri!</a:t>
            </a:r>
          </a:p>
          <a:p>
            <a:pPr>
              <a:defRPr/>
            </a:pPr>
            <a:r>
              <a:rPr lang="it-IT" sz="2000" b="1">
                <a:solidFill>
                  <a:srgbClr val="FFFFFF"/>
                </a:solidFill>
                <a:latin typeface="Titillium Web"/>
                <a:sym typeface="Titillium Web"/>
              </a:rPr>
              <a:t>fidatevi: </a:t>
            </a:r>
            <a:r>
              <a:rPr lang="it-IT" sz="2000">
                <a:solidFill>
                  <a:srgbClr val="FFFFFF"/>
                </a:solidFill>
                <a:latin typeface="Titillium Web"/>
                <a:sym typeface="Titillium Web"/>
              </a:rPr>
              <a:t>anche se il metodo può sembrare insolito</a:t>
            </a:r>
          </a:p>
          <a:p>
            <a:pPr>
              <a:defRPr/>
            </a:pPr>
            <a:r>
              <a:rPr lang="it-IT" sz="2000" b="1">
                <a:solidFill>
                  <a:srgbClr val="FFFFFF"/>
                </a:solidFill>
                <a:latin typeface="Titillium Web"/>
                <a:sym typeface="Titillium Web"/>
              </a:rPr>
              <a:t>chiedete: </a:t>
            </a:r>
            <a:r>
              <a:rPr lang="it-IT" sz="2000">
                <a:solidFill>
                  <a:srgbClr val="FFFFFF"/>
                </a:solidFill>
                <a:latin typeface="Titillium Web"/>
                <a:sym typeface="Titillium Web"/>
              </a:rPr>
              <a:t>se avete dubbi su come svolgere l'attività intervenite</a:t>
            </a:r>
            <a:endParaRPr lang="it-IT" sz="2000">
              <a:latin typeface="Titillium Web"/>
            </a:endParaRPr>
          </a:p>
          <a:p>
            <a:pPr>
              <a:defRPr/>
            </a:pPr>
            <a:r>
              <a:rPr lang="it-IT" sz="2000" b="1">
                <a:solidFill>
                  <a:srgbClr val="FFFFFF"/>
                </a:solidFill>
                <a:latin typeface="Titillium Web"/>
                <a:sym typeface="Titillium Web"/>
              </a:rPr>
              <a:t>partecipate: </a:t>
            </a:r>
            <a:r>
              <a:rPr lang="it-IT" sz="2000">
                <a:solidFill>
                  <a:srgbClr val="FFFFFF"/>
                </a:solidFill>
                <a:latin typeface="Titillium Web"/>
                <a:sym typeface="Titillium Web"/>
              </a:rPr>
              <a:t>non fatevi distrarre</a:t>
            </a:r>
          </a:p>
          <a:p>
            <a:pPr>
              <a:defRPr/>
            </a:pPr>
            <a:r>
              <a:rPr lang="it-IT" sz="2000" b="1">
                <a:solidFill>
                  <a:srgbClr val="FFFFFF"/>
                </a:solidFill>
                <a:latin typeface="Titillium Web"/>
                <a:sym typeface="Titillium Web"/>
              </a:rPr>
              <a:t>siate</a:t>
            </a:r>
            <a:r>
              <a:rPr lang="it-IT" sz="2000" b="1">
                <a:solidFill>
                  <a:srgbClr val="FFFFFF"/>
                </a:solidFill>
                <a:latin typeface="Titillium Web"/>
              </a:rPr>
              <a:t> pragmatici: </a:t>
            </a:r>
            <a:r>
              <a:rPr lang="it-IT" sz="2000">
                <a:solidFill>
                  <a:srgbClr val="FFFFFF"/>
                </a:solidFill>
                <a:latin typeface="Titillium Web"/>
              </a:rPr>
              <a:t>1 idea per post-it (siate coincisi), occhio ai tempi! </a:t>
            </a:r>
            <a:endParaRPr lang="it-IT" sz="2000">
              <a:latin typeface="Titillium Web"/>
            </a:endParaRPr>
          </a:p>
        </p:txBody>
      </p:sp>
      <p:pic>
        <p:nvPicPr>
          <p:cNvPr id="4" name="Google Shape;154;p29">
            <a:extLst>
              <a:ext uri="{FF2B5EF4-FFF2-40B4-BE49-F238E27FC236}">
                <a16:creationId xmlns:a16="http://schemas.microsoft.com/office/drawing/2014/main" id="{6B59937B-807C-66AF-D76D-64AC9292CDA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600" y="5083200"/>
            <a:ext cx="1447201" cy="3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9;p26">
            <a:extLst>
              <a:ext uri="{FF2B5EF4-FFF2-40B4-BE49-F238E27FC236}">
                <a16:creationId xmlns:a16="http://schemas.microsoft.com/office/drawing/2014/main" id="{771C43F6-05AA-66B6-A136-AC6ED335956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bg1"/>
                </a:solidFill>
              </a:rPr>
              <a:t>19</a:t>
            </a:fld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088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</a:t>
            </a:fld>
            <a:endParaRPr/>
          </a:p>
        </p:txBody>
      </p:sp>
      <p:sp>
        <p:nvSpPr>
          <p:cNvPr id="91" name="Google Shape;91;p26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Istruzioni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92" name="Google Shape;92;p26"/>
          <p:cNvSpPr txBox="1"/>
          <p:nvPr/>
        </p:nvSpPr>
        <p:spPr>
          <a:xfrm>
            <a:off x="369268" y="881924"/>
            <a:ext cx="8552512" cy="87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" sz="24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Coinvolgi gli stakeholder e gli utenti in un workshop sul modello di interazione dell’assistenze virtuale</a:t>
            </a:r>
            <a:br>
              <a:rPr lang="it" sz="2400" b="1">
                <a:latin typeface="Titillium Web"/>
                <a:ea typeface="Titillium Web"/>
                <a:cs typeface="Titillium Web"/>
              </a:rPr>
            </a:br>
            <a:endParaRPr sz="2400" b="1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3" name="Google Shape;93;p26"/>
          <p:cNvSpPr txBox="1"/>
          <p:nvPr/>
        </p:nvSpPr>
        <p:spPr>
          <a:xfrm>
            <a:off x="381250" y="2379927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01</a:t>
            </a:r>
            <a:endParaRPr sz="1800" b="1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4" name="Google Shape;94;p26"/>
          <p:cNvSpPr txBox="1"/>
          <p:nvPr/>
        </p:nvSpPr>
        <p:spPr>
          <a:xfrm>
            <a:off x="386575" y="2701401"/>
            <a:ext cx="2102700" cy="213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 b="1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Decidi quali obiettivi vuoi raggiungere </a:t>
            </a: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durante il workshop. Identifica i partecipanti che vuoi invitare e le modalità di svolgimento (presenza o remoto). Ricordati che è importante rappresentare tutti i punti di vista, dagli utenti agli stakeholder della PA.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5" name="Google Shape;95;p26"/>
          <p:cNvSpPr txBox="1"/>
          <p:nvPr/>
        </p:nvSpPr>
        <p:spPr>
          <a:xfrm>
            <a:off x="2502125" y="2701402"/>
            <a:ext cx="1964100" cy="2262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 b="1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Stabilisci un giorno, orario e luogo per il workshop</a:t>
            </a: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, e distribuisci gli inviti ai partecipanti. Nell’invito chiarisci qual è l’obiettivo della sessione, e se devono prepararsi in qualche modo (es. leggendo un documento).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6" name="Google Shape;96;p26"/>
          <p:cNvSpPr txBox="1"/>
          <p:nvPr/>
        </p:nvSpPr>
        <p:spPr>
          <a:xfrm>
            <a:off x="4617675" y="2701401"/>
            <a:ext cx="2102700" cy="2407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it" sz="1200" b="1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Definisci l’agenda per la sessione di workshop.</a:t>
            </a: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Trovi in questo documento un’agenda con due attività che si basano sugli strumenti messi a disposizione all’interno dell’Attività del Kit Contenuti e linguaggio.</a:t>
            </a:r>
            <a:endParaRPr sz="12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>
              <a:lnSpc>
                <a:spcPct val="114999"/>
              </a:lnSpc>
              <a:buSzPts val="1100"/>
            </a:pP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</a:rPr>
              <a:t>Approfondisci come progettare il </a:t>
            </a: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hlinkClick r:id="rId3"/>
              </a:rPr>
              <a:t>Tono di voce</a:t>
            </a: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</a:rPr>
              <a:t> e il </a:t>
            </a: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hlinkClick r:id="rId4"/>
              </a:rPr>
              <a:t>linguaggio</a:t>
            </a: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</a:rPr>
              <a:t> sui fondamenti del Design system .</a:t>
            </a:r>
            <a:r>
              <a:rPr lang="it" sz="1200" err="1">
                <a:solidFill>
                  <a:srgbClr val="5A6772"/>
                </a:solidFill>
                <a:latin typeface="Titillium Web"/>
                <a:ea typeface="Titillium Web"/>
                <a:cs typeface="Titillium Web"/>
              </a:rPr>
              <a:t>italia</a:t>
            </a: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1">
              <a:solidFill>
                <a:srgbClr val="5A6772"/>
              </a:solidFill>
              <a:latin typeface="Titillium Web"/>
              <a:ea typeface="Titillium Web"/>
              <a:cs typeface="Titillium Web"/>
            </a:endParaRPr>
          </a:p>
          <a:p>
            <a:pPr>
              <a:lnSpc>
                <a:spcPct val="115000"/>
              </a:lnSpc>
            </a:pPr>
            <a:endParaRPr lang="it-IT" sz="1200" b="1">
              <a:solidFill>
                <a:srgbClr val="5A6772"/>
              </a:solidFill>
              <a:latin typeface="Titillium Web"/>
              <a:ea typeface="Titillium Web"/>
              <a:cs typeface="Titillium Web"/>
            </a:endParaRPr>
          </a:p>
        </p:txBody>
      </p:sp>
      <p:sp>
        <p:nvSpPr>
          <p:cNvPr id="97" name="Google Shape;97;p26"/>
          <p:cNvSpPr txBox="1"/>
          <p:nvPr/>
        </p:nvSpPr>
        <p:spPr>
          <a:xfrm>
            <a:off x="4623000" y="2379927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03</a:t>
            </a:r>
            <a:endParaRPr sz="1800" b="1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8" name="Google Shape;98;p26"/>
          <p:cNvSpPr txBox="1"/>
          <p:nvPr/>
        </p:nvSpPr>
        <p:spPr>
          <a:xfrm>
            <a:off x="2502125" y="2379927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02</a:t>
            </a:r>
            <a:endParaRPr sz="1800" b="1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9" name="Google Shape;99;p26"/>
          <p:cNvSpPr txBox="1"/>
          <p:nvPr/>
        </p:nvSpPr>
        <p:spPr>
          <a:xfrm>
            <a:off x="6761950" y="2701402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it" sz="1200" b="1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Modifica questo documento di presentazione per poterlo utilizzare come supporto alla moderazione </a:t>
            </a:r>
            <a:r>
              <a:rPr lang="it" sz="12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mostrando ai partecipanti gli obiettivi di ciascuna attività al momento dell'avvio e accompagnando le varie tappe nel corso delle attività.</a:t>
            </a:r>
            <a:endParaRPr sz="1200" b="1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0" name="Google Shape;100;p26"/>
          <p:cNvSpPr txBox="1"/>
          <p:nvPr/>
        </p:nvSpPr>
        <p:spPr>
          <a:xfrm>
            <a:off x="6767275" y="2379927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04</a:t>
            </a:r>
            <a:endParaRPr sz="1800" b="1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1" name="Google Shape;101;p26"/>
          <p:cNvSpPr txBox="1"/>
          <p:nvPr/>
        </p:nvSpPr>
        <p:spPr>
          <a:xfrm>
            <a:off x="385500" y="1767575"/>
            <a:ext cx="837725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it-IT" sz="13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Ecco le istruzioni per organizzare</a:t>
            </a:r>
            <a:r>
              <a:rPr lang="it" sz="13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un workshop dedicato alla definizione del profilo di un'intelligenza artificiale conversazionale:</a:t>
            </a:r>
            <a:endParaRPr sz="13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" name="Google Shape;167;p28">
            <a:extLst>
              <a:ext uri="{FF2B5EF4-FFF2-40B4-BE49-F238E27FC236}">
                <a16:creationId xmlns:a16="http://schemas.microsoft.com/office/drawing/2014/main" id="{67E3F04C-3D57-CF28-6873-BC50488CCFA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>
          <a:extLst>
            <a:ext uri="{FF2B5EF4-FFF2-40B4-BE49-F238E27FC236}">
              <a16:creationId xmlns:a16="http://schemas.microsoft.com/office/drawing/2014/main" id="{EC8727E8-ABAE-0ABD-F430-23467B50F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9;p20">
            <a:extLst>
              <a:ext uri="{FF2B5EF4-FFF2-40B4-BE49-F238E27FC236}">
                <a16:creationId xmlns:a16="http://schemas.microsoft.com/office/drawing/2014/main" id="{94AC50CC-7547-004B-5FD8-15050028DD51}"/>
              </a:ext>
            </a:extLst>
          </p:cNvPr>
          <p:cNvSpPr txBox="1"/>
          <p:nvPr/>
        </p:nvSpPr>
        <p:spPr>
          <a:xfrm>
            <a:off x="3958992" y="0"/>
            <a:ext cx="5185008" cy="5715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it-IT" sz="1000" b="1">
              <a:solidFill>
                <a:srgbClr val="CA7901"/>
              </a:solidFill>
              <a:ea typeface="Titillium Web"/>
            </a:endParaRPr>
          </a:p>
        </p:txBody>
      </p:sp>
      <p:sp>
        <p:nvSpPr>
          <p:cNvPr id="2" name="Google Shape;858;p118">
            <a:extLst>
              <a:ext uri="{FF2B5EF4-FFF2-40B4-BE49-F238E27FC236}">
                <a16:creationId xmlns:a16="http://schemas.microsoft.com/office/drawing/2014/main" id="{12FC5C21-5415-AC8C-AD30-E5957644B867}"/>
              </a:ext>
            </a:extLst>
          </p:cNvPr>
          <p:cNvSpPr txBox="1"/>
          <p:nvPr/>
        </p:nvSpPr>
        <p:spPr>
          <a:xfrm>
            <a:off x="459721" y="532946"/>
            <a:ext cx="4287376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" sz="1200" b="1">
                <a:solidFill>
                  <a:srgbClr val="0056CB"/>
                </a:solidFill>
                <a:latin typeface="Titillium Web SemiBold" pitchFamily="2" charset="77"/>
                <a:sym typeface="Titillium Web"/>
              </a:rPr>
              <a:t>ATTIVITÀ 1</a:t>
            </a:r>
            <a:endParaRPr lang="it-IT" sz="1200" b="1">
              <a:solidFill>
                <a:srgbClr val="0056CB"/>
              </a:solidFill>
              <a:latin typeface="Titillium Web SemiBold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CFAB421-4000-5F75-FCBF-B4007B061B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93268" y="1006547"/>
            <a:ext cx="5436591" cy="3831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7EC69AC2-B8FC-0DEC-AB3B-168870789943}"/>
              </a:ext>
            </a:extLst>
          </p:cNvPr>
          <p:cNvSpPr/>
          <p:nvPr/>
        </p:nvSpPr>
        <p:spPr>
          <a:xfrm>
            <a:off x="2824412" y="981237"/>
            <a:ext cx="914400" cy="914400"/>
          </a:xfrm>
          <a:prstGeom prst="ellipse">
            <a:avLst/>
          </a:prstGeom>
          <a:solidFill>
            <a:srgbClr val="CA7901"/>
          </a:solidFill>
          <a:ln>
            <a:solidFill>
              <a:srgbClr val="CA79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Google Shape;858;p118">
            <a:extLst>
              <a:ext uri="{FF2B5EF4-FFF2-40B4-BE49-F238E27FC236}">
                <a16:creationId xmlns:a16="http://schemas.microsoft.com/office/drawing/2014/main" id="{D888B63E-1557-C215-5061-0D01B3663960}"/>
              </a:ext>
            </a:extLst>
          </p:cNvPr>
          <p:cNvSpPr txBox="1"/>
          <p:nvPr/>
        </p:nvSpPr>
        <p:spPr>
          <a:xfrm>
            <a:off x="2931724" y="1168000"/>
            <a:ext cx="718630" cy="568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it" sz="3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Titillium Web"/>
              </a:rPr>
              <a:t>30</a:t>
            </a:r>
            <a:endParaRPr lang="it" sz="12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sym typeface="Titillium Web"/>
            </a:endParaRPr>
          </a:p>
          <a:p>
            <a:pPr algn="ctr"/>
            <a:r>
              <a:rPr lang="it" sz="1200" b="1">
                <a:solidFill>
                  <a:schemeClr val="bg1"/>
                </a:solidFill>
                <a:latin typeface="Titillium Web SemiBold" pitchFamily="2" charset="77"/>
                <a:sym typeface="Titillium Web"/>
              </a:rPr>
              <a:t>MIN</a:t>
            </a:r>
            <a:endParaRPr lang="it-IT" sz="1200" b="1">
              <a:solidFill>
                <a:schemeClr val="bg1"/>
              </a:solidFill>
              <a:latin typeface="Titillium Web SemiBold" pitchFamily="2" charset="77"/>
            </a:endParaRPr>
          </a:p>
        </p:txBody>
      </p:sp>
      <p:sp>
        <p:nvSpPr>
          <p:cNvPr id="3" name="Google Shape;854;p118">
            <a:extLst>
              <a:ext uri="{FF2B5EF4-FFF2-40B4-BE49-F238E27FC236}">
                <a16:creationId xmlns:a16="http://schemas.microsoft.com/office/drawing/2014/main" id="{31BD47EA-0EAA-B10F-D3E1-98795011AE6A}"/>
              </a:ext>
            </a:extLst>
          </p:cNvPr>
          <p:cNvSpPr txBox="1"/>
          <p:nvPr/>
        </p:nvSpPr>
        <p:spPr>
          <a:xfrm>
            <a:off x="459722" y="2063731"/>
            <a:ext cx="3408086" cy="248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>
                <a:solidFill>
                  <a:srgbClr val="0056CB"/>
                </a:solidFill>
                <a:latin typeface="Titillium Web SemiBold"/>
              </a:defRPr>
            </a:lvl1pPr>
          </a:lstStyle>
          <a:p>
            <a:pPr>
              <a:buClr>
                <a:srgbClr val="CA7901"/>
              </a:buClr>
            </a:pPr>
            <a:r>
              <a:rPr lang="it-IT" sz="1400" b="1">
                <a:latin typeface="Titillium Web" pitchFamily="2" charset="77"/>
              </a:rPr>
              <a:t>Individualmente: </a:t>
            </a:r>
          </a:p>
          <a:p>
            <a:pPr>
              <a:buClr>
                <a:srgbClr val="CA7901"/>
              </a:buClr>
            </a:pPr>
            <a:endParaRPr lang="it-IT" sz="1400" b="1">
              <a:latin typeface="Titillium Web" pitchFamily="2" charset="77"/>
            </a:endParaRPr>
          </a:p>
          <a:p>
            <a:pPr marL="139699" indent="-139699">
              <a:buClr>
                <a:srgbClr val="CA7901"/>
              </a:buClr>
              <a:buFont typeface="Arial" panose="020B0604020202020204" pitchFamily="34" charset="0"/>
              <a:buChar char="•"/>
            </a:pPr>
            <a:r>
              <a:rPr lang="it-IT" sz="1400" b="1">
                <a:latin typeface="Titillium Web" pitchFamily="2" charset="77"/>
              </a:rPr>
              <a:t>3 minuti </a:t>
            </a:r>
            <a:r>
              <a:rPr lang="it-IT" sz="1400">
                <a:latin typeface="Titillium Web" pitchFamily="2" charset="77"/>
              </a:rPr>
              <a:t>per quadrante</a:t>
            </a:r>
          </a:p>
          <a:p>
            <a:pPr marL="139699" indent="-139699">
              <a:buClr>
                <a:srgbClr val="CA7901"/>
              </a:buClr>
              <a:buFont typeface="Arial" panose="020B0604020202020204" pitchFamily="34" charset="0"/>
              <a:buChar char="•"/>
            </a:pPr>
            <a:endParaRPr lang="it-IT" sz="1400">
              <a:latin typeface="Titillium Web" pitchFamily="2" charset="77"/>
            </a:endParaRPr>
          </a:p>
          <a:p>
            <a:pPr marL="139699" indent="-139699">
              <a:buClr>
                <a:srgbClr val="CA7901"/>
              </a:buClr>
              <a:buFont typeface="Arial" panose="020B0604020202020204" pitchFamily="34" charset="0"/>
              <a:buChar char="•"/>
            </a:pPr>
            <a:r>
              <a:rPr lang="it-IT" sz="1400" b="1">
                <a:latin typeface="Titillium Web" pitchFamily="2" charset="77"/>
              </a:rPr>
              <a:t>5 minuti </a:t>
            </a:r>
            <a:r>
              <a:rPr lang="it-IT" sz="1400">
                <a:latin typeface="Titillium Web" pitchFamily="2" charset="77"/>
              </a:rPr>
              <a:t>votazione delle idee (1 voto a testa per quadrante)</a:t>
            </a:r>
          </a:p>
          <a:p>
            <a:pPr>
              <a:buClr>
                <a:srgbClr val="CA7901"/>
              </a:buClr>
            </a:pPr>
            <a:endParaRPr lang="it-IT" sz="1400">
              <a:latin typeface="Titillium Web" pitchFamily="2" charset="77"/>
            </a:endParaRPr>
          </a:p>
          <a:p>
            <a:pPr>
              <a:buClr>
                <a:srgbClr val="CA7901"/>
              </a:buClr>
            </a:pPr>
            <a:r>
              <a:rPr lang="it-IT" sz="1400" b="1">
                <a:latin typeface="Titillium Web" pitchFamily="2" charset="77"/>
              </a:rPr>
              <a:t>In gruppo:</a:t>
            </a:r>
          </a:p>
          <a:p>
            <a:pPr marL="139699" indent="-139699">
              <a:buClr>
                <a:srgbClr val="CA7901"/>
              </a:buClr>
              <a:buFont typeface="Arial" panose="020B0604020202020204" pitchFamily="34" charset="0"/>
              <a:buChar char="•"/>
            </a:pPr>
            <a:endParaRPr lang="it-IT" sz="1400">
              <a:latin typeface="Titillium Web" pitchFamily="2" charset="77"/>
            </a:endParaRPr>
          </a:p>
          <a:p>
            <a:pPr marL="139699" indent="-139699">
              <a:buClr>
                <a:srgbClr val="CA7901"/>
              </a:buClr>
              <a:buFont typeface="Arial" panose="020B0604020202020204" pitchFamily="34" charset="0"/>
              <a:buChar char="•"/>
            </a:pPr>
            <a:r>
              <a:rPr lang="it-IT" sz="1400">
                <a:latin typeface="Titillium Web" pitchFamily="2" charset="77"/>
              </a:rPr>
              <a:t>lettura delle idee e discussione</a:t>
            </a:r>
            <a:endParaRPr lang="it" sz="1400"/>
          </a:p>
          <a:p>
            <a:endParaRPr lang="it" sz="1400"/>
          </a:p>
          <a:p>
            <a:endParaRPr lang="it" sz="1400"/>
          </a:p>
          <a:p>
            <a:endParaRPr lang="it" sz="1400"/>
          </a:p>
          <a:p>
            <a:endParaRPr lang="it" sz="1400"/>
          </a:p>
        </p:txBody>
      </p:sp>
      <p:sp>
        <p:nvSpPr>
          <p:cNvPr id="6" name="Google Shape;858;p118">
            <a:extLst>
              <a:ext uri="{FF2B5EF4-FFF2-40B4-BE49-F238E27FC236}">
                <a16:creationId xmlns:a16="http://schemas.microsoft.com/office/drawing/2014/main" id="{86EFD710-A45A-82A3-D8FA-7CF9936E7257}"/>
              </a:ext>
            </a:extLst>
          </p:cNvPr>
          <p:cNvSpPr txBox="1"/>
          <p:nvPr/>
        </p:nvSpPr>
        <p:spPr>
          <a:xfrm>
            <a:off x="459723" y="1149556"/>
            <a:ext cx="2651341" cy="5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" sz="2400" b="1">
                <a:solidFill>
                  <a:srgbClr val="0056CB"/>
                </a:solidFill>
                <a:latin typeface="Titillium Web" pitchFamily="2" charset="77"/>
                <a:sym typeface="Titillium Web"/>
              </a:rPr>
              <a:t>Ideazione</a:t>
            </a:r>
            <a:endParaRPr lang="it-IT" sz="2400" b="1">
              <a:solidFill>
                <a:srgbClr val="0056CB"/>
              </a:solidFill>
              <a:latin typeface="Titillium Web" pitchFamily="2" charset="77"/>
            </a:endParaRPr>
          </a:p>
        </p:txBody>
      </p:sp>
      <p:sp>
        <p:nvSpPr>
          <p:cNvPr id="7" name="Google Shape;89;p26">
            <a:extLst>
              <a:ext uri="{FF2B5EF4-FFF2-40B4-BE49-F238E27FC236}">
                <a16:creationId xmlns:a16="http://schemas.microsoft.com/office/drawing/2014/main" id="{43D0A253-0E70-1441-7AC6-DE354C4B55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bg1"/>
                </a:solidFill>
              </a:rPr>
              <a:t>20</a:t>
            </a:fld>
            <a:endParaRPr>
              <a:solidFill>
                <a:schemeClr val="bg1"/>
              </a:solidFill>
            </a:endParaRPr>
          </a:p>
        </p:txBody>
      </p:sp>
      <p:pic>
        <p:nvPicPr>
          <p:cNvPr id="11" name="Google Shape;167;p28">
            <a:extLst>
              <a:ext uri="{FF2B5EF4-FFF2-40B4-BE49-F238E27FC236}">
                <a16:creationId xmlns:a16="http://schemas.microsoft.com/office/drawing/2014/main" id="{86A9E442-4980-AFC1-9B79-C13C7CF50A2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960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>
          <a:extLst>
            <a:ext uri="{FF2B5EF4-FFF2-40B4-BE49-F238E27FC236}">
              <a16:creationId xmlns:a16="http://schemas.microsoft.com/office/drawing/2014/main" id="{282CBCF1-862E-089A-684F-4494FDA3D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9;p20">
            <a:extLst>
              <a:ext uri="{FF2B5EF4-FFF2-40B4-BE49-F238E27FC236}">
                <a16:creationId xmlns:a16="http://schemas.microsoft.com/office/drawing/2014/main" id="{84C22966-E740-E4CF-0DDC-136E91DF8459}"/>
              </a:ext>
            </a:extLst>
          </p:cNvPr>
          <p:cNvSpPr txBox="1"/>
          <p:nvPr/>
        </p:nvSpPr>
        <p:spPr>
          <a:xfrm>
            <a:off x="3958992" y="0"/>
            <a:ext cx="5185008" cy="5715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it-IT" sz="1000" b="1">
              <a:solidFill>
                <a:srgbClr val="CA7901"/>
              </a:solidFill>
              <a:ea typeface="Titillium Web"/>
            </a:endParaRPr>
          </a:p>
        </p:txBody>
      </p:sp>
      <p:sp>
        <p:nvSpPr>
          <p:cNvPr id="14" name="Google Shape;858;p118">
            <a:extLst>
              <a:ext uri="{FF2B5EF4-FFF2-40B4-BE49-F238E27FC236}">
                <a16:creationId xmlns:a16="http://schemas.microsoft.com/office/drawing/2014/main" id="{B939A0A4-6658-079B-7A8E-9C7C120753A3}"/>
              </a:ext>
            </a:extLst>
          </p:cNvPr>
          <p:cNvSpPr txBox="1"/>
          <p:nvPr/>
        </p:nvSpPr>
        <p:spPr>
          <a:xfrm>
            <a:off x="459722" y="1195362"/>
            <a:ext cx="2364690" cy="5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" sz="2400" b="1">
                <a:solidFill>
                  <a:srgbClr val="0066CC"/>
                </a:solidFill>
                <a:latin typeface="Titillium Web"/>
                <a:sym typeface="Titillium Web"/>
              </a:rPr>
              <a:t>Profilo dell’assistente virtuale</a:t>
            </a:r>
            <a:endParaRPr lang="it-IT" sz="2400" b="1">
              <a:solidFill>
                <a:srgbClr val="0066CC"/>
              </a:solidFill>
              <a:latin typeface="Titillium Web" pitchFamily="2" charset="77"/>
            </a:endParaRPr>
          </a:p>
        </p:txBody>
      </p:sp>
      <p:sp>
        <p:nvSpPr>
          <p:cNvPr id="2" name="Google Shape;858;p118">
            <a:extLst>
              <a:ext uri="{FF2B5EF4-FFF2-40B4-BE49-F238E27FC236}">
                <a16:creationId xmlns:a16="http://schemas.microsoft.com/office/drawing/2014/main" id="{6DAD8372-228D-7F7E-CD10-B5000A0AC861}"/>
              </a:ext>
            </a:extLst>
          </p:cNvPr>
          <p:cNvSpPr txBox="1"/>
          <p:nvPr/>
        </p:nvSpPr>
        <p:spPr>
          <a:xfrm>
            <a:off x="459721" y="532946"/>
            <a:ext cx="4287376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" sz="1200" b="1">
                <a:solidFill>
                  <a:srgbClr val="0066CB"/>
                </a:solidFill>
                <a:latin typeface="Titillium Web SemiBold" pitchFamily="2" charset="77"/>
                <a:sym typeface="Titillium Web"/>
              </a:rPr>
              <a:t>ATTIVITÀ 2</a:t>
            </a:r>
            <a:endParaRPr lang="it-IT" sz="1200" b="1">
              <a:latin typeface="Titillium Web SemiBold" pitchFamily="2" charset="77"/>
            </a:endParaRPr>
          </a:p>
        </p:txBody>
      </p:sp>
      <p:sp>
        <p:nvSpPr>
          <p:cNvPr id="5" name="Google Shape;854;p118">
            <a:extLst>
              <a:ext uri="{FF2B5EF4-FFF2-40B4-BE49-F238E27FC236}">
                <a16:creationId xmlns:a16="http://schemas.microsoft.com/office/drawing/2014/main" id="{97BFC717-55E7-048C-909B-004FD3AB3717}"/>
              </a:ext>
            </a:extLst>
          </p:cNvPr>
          <p:cNvSpPr txBox="1"/>
          <p:nvPr/>
        </p:nvSpPr>
        <p:spPr>
          <a:xfrm>
            <a:off x="459722" y="2063731"/>
            <a:ext cx="3298343" cy="248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>
                <a:solidFill>
                  <a:srgbClr val="0056CB"/>
                </a:solidFill>
                <a:latin typeface="Titillium Web SemiBold"/>
              </a:defRPr>
            </a:lvl1pPr>
          </a:lstStyle>
          <a:p>
            <a:pPr>
              <a:buClr>
                <a:srgbClr val="CA7901"/>
              </a:buClr>
            </a:pPr>
            <a:r>
              <a:rPr lang="it-IT" sz="1400" b="1">
                <a:latin typeface="Titillium Web" pitchFamily="2" charset="77"/>
              </a:rPr>
              <a:t>In gruppo</a:t>
            </a:r>
          </a:p>
          <a:p>
            <a:pPr>
              <a:buClr>
                <a:srgbClr val="CA7901"/>
              </a:buClr>
            </a:pPr>
            <a:endParaRPr lang="it-IT" sz="1400" b="1">
              <a:latin typeface="Titillium Web" pitchFamily="2" charset="77"/>
            </a:endParaRPr>
          </a:p>
          <a:p>
            <a:pPr marL="139699" indent="-139699">
              <a:buClr>
                <a:srgbClr val="CA7901"/>
              </a:buClr>
              <a:buFont typeface="Arial" panose="020B0604020202020204" pitchFamily="34" charset="0"/>
              <a:buChar char="•"/>
            </a:pPr>
            <a:r>
              <a:rPr lang="it-IT" sz="1400" b="1">
                <a:latin typeface="Titillium Web" pitchFamily="2" charset="77"/>
              </a:rPr>
              <a:t>25 minuti </a:t>
            </a:r>
            <a:r>
              <a:rPr lang="it-IT" sz="1400">
                <a:latin typeface="Titillium Web" pitchFamily="2" charset="77"/>
              </a:rPr>
              <a:t>per compilare il profilo dell’agente conversazionale</a:t>
            </a:r>
          </a:p>
          <a:p>
            <a:pPr marL="139699" indent="-139699">
              <a:buClr>
                <a:srgbClr val="CA7901"/>
              </a:buClr>
              <a:buFont typeface="Arial" panose="020B0604020202020204" pitchFamily="34" charset="0"/>
              <a:buChar char="•"/>
            </a:pPr>
            <a:endParaRPr lang="it-IT" sz="1400">
              <a:latin typeface="Titillium Web" pitchFamily="2" charset="77"/>
            </a:endParaRPr>
          </a:p>
          <a:p>
            <a:pPr marL="139699" indent="-139699">
              <a:buClr>
                <a:srgbClr val="CA7901"/>
              </a:buClr>
              <a:buFont typeface="Arial" panose="020B0604020202020204" pitchFamily="34" charset="0"/>
              <a:buChar char="•"/>
            </a:pPr>
            <a:r>
              <a:rPr lang="it-IT" sz="1400" b="1">
                <a:latin typeface="Titillium Web" pitchFamily="2" charset="77"/>
              </a:rPr>
              <a:t>5 minuti </a:t>
            </a:r>
            <a:r>
              <a:rPr lang="it-IT" sz="1400">
                <a:latin typeface="Titillium Web" pitchFamily="2" charset="77"/>
              </a:rPr>
              <a:t>per prepararvi a presentare</a:t>
            </a:r>
            <a:endParaRPr lang="it" sz="1400"/>
          </a:p>
          <a:p>
            <a:endParaRPr lang="it" sz="1400"/>
          </a:p>
          <a:p>
            <a:endParaRPr lang="it" sz="140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75133575-5F5F-EA28-E024-40CD05A70936}"/>
              </a:ext>
            </a:extLst>
          </p:cNvPr>
          <p:cNvSpPr/>
          <p:nvPr/>
        </p:nvSpPr>
        <p:spPr>
          <a:xfrm>
            <a:off x="2824412" y="981237"/>
            <a:ext cx="914400" cy="914400"/>
          </a:xfrm>
          <a:prstGeom prst="ellipse">
            <a:avLst/>
          </a:prstGeom>
          <a:solidFill>
            <a:srgbClr val="CA7901"/>
          </a:solidFill>
          <a:ln>
            <a:solidFill>
              <a:srgbClr val="CA79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Google Shape;858;p118">
            <a:extLst>
              <a:ext uri="{FF2B5EF4-FFF2-40B4-BE49-F238E27FC236}">
                <a16:creationId xmlns:a16="http://schemas.microsoft.com/office/drawing/2014/main" id="{71EA46F1-F71B-B271-E0D5-879B1DDB2540}"/>
              </a:ext>
            </a:extLst>
          </p:cNvPr>
          <p:cNvSpPr txBox="1"/>
          <p:nvPr/>
        </p:nvSpPr>
        <p:spPr>
          <a:xfrm>
            <a:off x="2931724" y="1168000"/>
            <a:ext cx="718630" cy="568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it" sz="3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Titillium Web"/>
              </a:rPr>
              <a:t>30</a:t>
            </a:r>
            <a:endParaRPr lang="it" sz="12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sym typeface="Titillium Web"/>
            </a:endParaRPr>
          </a:p>
          <a:p>
            <a:pPr algn="ctr"/>
            <a:r>
              <a:rPr lang="it" sz="1200" b="1">
                <a:solidFill>
                  <a:schemeClr val="bg1"/>
                </a:solidFill>
                <a:latin typeface="Titillium Web SemiBold" pitchFamily="2" charset="77"/>
                <a:sym typeface="Titillium Web"/>
              </a:rPr>
              <a:t>MIN</a:t>
            </a:r>
            <a:endParaRPr lang="it-IT" sz="1200" b="1">
              <a:solidFill>
                <a:schemeClr val="bg1"/>
              </a:solidFill>
              <a:latin typeface="Titillium Web SemiBold" pitchFamily="2" charset="77"/>
            </a:endParaRPr>
          </a:p>
        </p:txBody>
      </p:sp>
      <p:sp>
        <p:nvSpPr>
          <p:cNvPr id="6" name="Google Shape;89;p26">
            <a:extLst>
              <a:ext uri="{FF2B5EF4-FFF2-40B4-BE49-F238E27FC236}">
                <a16:creationId xmlns:a16="http://schemas.microsoft.com/office/drawing/2014/main" id="{48DFEAF1-F71F-84EF-9475-C11C6724CE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bg1"/>
                </a:solidFill>
              </a:rPr>
              <a:t>21</a:t>
            </a:fld>
            <a:endParaRPr>
              <a:solidFill>
                <a:schemeClr val="bg1"/>
              </a:solidFill>
            </a:endParaRPr>
          </a:p>
        </p:txBody>
      </p:sp>
      <p:pic>
        <p:nvPicPr>
          <p:cNvPr id="9" name="Google Shape;167;p28">
            <a:extLst>
              <a:ext uri="{FF2B5EF4-FFF2-40B4-BE49-F238E27FC236}">
                <a16:creationId xmlns:a16="http://schemas.microsoft.com/office/drawing/2014/main" id="{D7BF3074-0EFD-4764-BC2F-AC27015F2C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Immagine che contiene testo, schermata, Carattere, numero&#10;&#10;Il contenuto generato dall&amp;#39;IA potrebbe non essere corretto.">
            <a:extLst>
              <a:ext uri="{FF2B5EF4-FFF2-40B4-BE49-F238E27FC236}">
                <a16:creationId xmlns:a16="http://schemas.microsoft.com/office/drawing/2014/main" id="{A27ACCE5-8ADE-5766-2FFA-EFA7EEF412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3" t="4530" b="110"/>
          <a:stretch>
            <a:fillRect/>
          </a:stretch>
        </p:blipFill>
        <p:spPr>
          <a:xfrm>
            <a:off x="4237536" y="1022966"/>
            <a:ext cx="5445105" cy="3670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0285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>
          <a:extLst>
            <a:ext uri="{FF2B5EF4-FFF2-40B4-BE49-F238E27FC236}">
              <a16:creationId xmlns:a16="http://schemas.microsoft.com/office/drawing/2014/main" id="{36B25D24-D062-EA9A-5FFA-DF8287927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9;p20">
            <a:extLst>
              <a:ext uri="{FF2B5EF4-FFF2-40B4-BE49-F238E27FC236}">
                <a16:creationId xmlns:a16="http://schemas.microsoft.com/office/drawing/2014/main" id="{18D9FC3E-04A3-F9C1-3B6B-7D170B07A730}"/>
              </a:ext>
            </a:extLst>
          </p:cNvPr>
          <p:cNvSpPr txBox="1"/>
          <p:nvPr/>
        </p:nvSpPr>
        <p:spPr>
          <a:xfrm>
            <a:off x="3958992" y="0"/>
            <a:ext cx="5185008" cy="5715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it-IT" sz="1000" b="1">
              <a:solidFill>
                <a:srgbClr val="CA7901"/>
              </a:solidFill>
              <a:ea typeface="Titillium Web"/>
            </a:endParaRPr>
          </a:p>
        </p:txBody>
      </p:sp>
      <p:sp>
        <p:nvSpPr>
          <p:cNvPr id="14" name="Google Shape;858;p118">
            <a:extLst>
              <a:ext uri="{FF2B5EF4-FFF2-40B4-BE49-F238E27FC236}">
                <a16:creationId xmlns:a16="http://schemas.microsoft.com/office/drawing/2014/main" id="{C1DE80DB-8928-27E7-D56F-013833153F66}"/>
              </a:ext>
            </a:extLst>
          </p:cNvPr>
          <p:cNvSpPr txBox="1"/>
          <p:nvPr/>
        </p:nvSpPr>
        <p:spPr>
          <a:xfrm>
            <a:off x="459723" y="2596724"/>
            <a:ext cx="2972247" cy="5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" sz="2400" b="1">
                <a:solidFill>
                  <a:srgbClr val="0066CB"/>
                </a:solidFill>
                <a:latin typeface="Titillium Web SemiBold"/>
                <a:sym typeface="Titillium Web"/>
              </a:rPr>
              <a:t>Azioni,</a:t>
            </a:r>
          </a:p>
          <a:p>
            <a:r>
              <a:rPr lang="it" sz="2400" b="1">
                <a:solidFill>
                  <a:srgbClr val="0066CB"/>
                </a:solidFill>
                <a:latin typeface="Titillium Web SemiBold"/>
                <a:sym typeface="Titillium Web"/>
              </a:rPr>
              <a:t>agency, impatto </a:t>
            </a:r>
          </a:p>
          <a:p>
            <a:r>
              <a:rPr lang="it" sz="2400" b="1">
                <a:solidFill>
                  <a:srgbClr val="0066CB"/>
                </a:solidFill>
                <a:latin typeface="Titillium Web SemiBold"/>
                <a:sym typeface="Titillium Web"/>
              </a:rPr>
              <a:t>e </a:t>
            </a:r>
            <a:r>
              <a:rPr lang="it" sz="2400" b="1" err="1">
                <a:solidFill>
                  <a:srgbClr val="0066CB"/>
                </a:solidFill>
                <a:latin typeface="Titillium Web SemiBold"/>
                <a:sym typeface="Titillium Web"/>
              </a:rPr>
              <a:t>touchpoint</a:t>
            </a:r>
            <a:endParaRPr lang="it-IT" sz="2400" b="1" err="1">
              <a:latin typeface="Titillium Web SemiBold"/>
            </a:endParaRPr>
          </a:p>
        </p:txBody>
      </p:sp>
      <p:sp>
        <p:nvSpPr>
          <p:cNvPr id="2" name="Google Shape;858;p118">
            <a:extLst>
              <a:ext uri="{FF2B5EF4-FFF2-40B4-BE49-F238E27FC236}">
                <a16:creationId xmlns:a16="http://schemas.microsoft.com/office/drawing/2014/main" id="{501896DD-24EC-7413-67F4-559C53A801DE}"/>
              </a:ext>
            </a:extLst>
          </p:cNvPr>
          <p:cNvSpPr txBox="1"/>
          <p:nvPr/>
        </p:nvSpPr>
        <p:spPr>
          <a:xfrm>
            <a:off x="459721" y="532946"/>
            <a:ext cx="4287376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" sz="1200" b="1">
                <a:solidFill>
                  <a:srgbClr val="0066CB"/>
                </a:solidFill>
                <a:latin typeface="Titillium Web SemiBold" pitchFamily="2" charset="77"/>
                <a:sym typeface="Titillium Web"/>
              </a:rPr>
              <a:t>ATTIVITÀ 2</a:t>
            </a:r>
            <a:endParaRPr lang="it-IT" sz="1200" b="1">
              <a:latin typeface="Titillium Web SemiBold" pitchFamily="2" charset="77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60670EC-1D6B-54DD-19F9-243DC3233C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707" r="37843" b="31192"/>
          <a:stretch/>
        </p:blipFill>
        <p:spPr>
          <a:xfrm>
            <a:off x="4992260" y="604599"/>
            <a:ext cx="3118475" cy="45156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Google Shape;89;p26">
            <a:extLst>
              <a:ext uri="{FF2B5EF4-FFF2-40B4-BE49-F238E27FC236}">
                <a16:creationId xmlns:a16="http://schemas.microsoft.com/office/drawing/2014/main" id="{01B71800-79AA-5966-62BC-46474A77DC8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bg1"/>
                </a:solidFill>
              </a:rPr>
              <a:t>22</a:t>
            </a:fld>
            <a:endParaRPr>
              <a:solidFill>
                <a:schemeClr val="bg1"/>
              </a:solidFill>
            </a:endParaRPr>
          </a:p>
        </p:txBody>
      </p:sp>
      <p:pic>
        <p:nvPicPr>
          <p:cNvPr id="7" name="Google Shape;167;p28">
            <a:extLst>
              <a:ext uri="{FF2B5EF4-FFF2-40B4-BE49-F238E27FC236}">
                <a16:creationId xmlns:a16="http://schemas.microsoft.com/office/drawing/2014/main" id="{8284EE00-5509-B54A-2420-A9A20518E51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407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>
          <a:extLst>
            <a:ext uri="{FF2B5EF4-FFF2-40B4-BE49-F238E27FC236}">
              <a16:creationId xmlns:a16="http://schemas.microsoft.com/office/drawing/2014/main" id="{32264ABF-DBDE-7841-8738-9FB492878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9;p20">
            <a:extLst>
              <a:ext uri="{FF2B5EF4-FFF2-40B4-BE49-F238E27FC236}">
                <a16:creationId xmlns:a16="http://schemas.microsoft.com/office/drawing/2014/main" id="{1A421129-EB31-6564-E9B2-4101622E8D9F}"/>
              </a:ext>
            </a:extLst>
          </p:cNvPr>
          <p:cNvSpPr txBox="1"/>
          <p:nvPr/>
        </p:nvSpPr>
        <p:spPr>
          <a:xfrm>
            <a:off x="3958992" y="0"/>
            <a:ext cx="5185008" cy="5715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it-IT" sz="1000" b="1">
              <a:solidFill>
                <a:srgbClr val="CA7901"/>
              </a:solidFill>
              <a:ea typeface="Titillium Web"/>
            </a:endParaRPr>
          </a:p>
        </p:txBody>
      </p:sp>
      <p:sp>
        <p:nvSpPr>
          <p:cNvPr id="2" name="Google Shape;858;p118">
            <a:extLst>
              <a:ext uri="{FF2B5EF4-FFF2-40B4-BE49-F238E27FC236}">
                <a16:creationId xmlns:a16="http://schemas.microsoft.com/office/drawing/2014/main" id="{B8CD0673-3726-8342-1C4C-0E06F4AB4E3A}"/>
              </a:ext>
            </a:extLst>
          </p:cNvPr>
          <p:cNvSpPr txBox="1"/>
          <p:nvPr/>
        </p:nvSpPr>
        <p:spPr>
          <a:xfrm>
            <a:off x="459721" y="532946"/>
            <a:ext cx="4287376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" sz="1200" b="1">
                <a:solidFill>
                  <a:srgbClr val="0066CB"/>
                </a:solidFill>
                <a:latin typeface="Titillium Web SemiBold" pitchFamily="2" charset="77"/>
                <a:sym typeface="Titillium Web"/>
              </a:rPr>
              <a:t>ATTIVITÀ 2</a:t>
            </a:r>
            <a:endParaRPr lang="it-IT" sz="1200" b="1">
              <a:latin typeface="Titillium Web SemiBold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6FD4AE-369C-7787-F9A3-820862923B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998" t="1" r="1757" b="71563"/>
          <a:stretch/>
        </p:blipFill>
        <p:spPr>
          <a:xfrm>
            <a:off x="5035140" y="604600"/>
            <a:ext cx="3099459" cy="1866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76A7CEB9-D14E-E261-E2F9-0AC3CEADB264}"/>
              </a:ext>
            </a:extLst>
          </p:cNvPr>
          <p:cNvGrpSpPr/>
          <p:nvPr/>
        </p:nvGrpSpPr>
        <p:grpSpPr>
          <a:xfrm>
            <a:off x="4323021" y="2768550"/>
            <a:ext cx="4456952" cy="2169627"/>
            <a:chOff x="4227326" y="360036"/>
            <a:chExt cx="5265310" cy="2563133"/>
          </a:xfrm>
        </p:grpSpPr>
        <p:pic>
          <p:nvPicPr>
            <p:cNvPr id="6" name="Immagine 5" descr="Immagine che contiene testo, Carattere, schermata, bianco&#10;&#10;Descrizione generata automaticamente">
              <a:extLst>
                <a:ext uri="{FF2B5EF4-FFF2-40B4-BE49-F238E27FC236}">
                  <a16:creationId xmlns:a16="http://schemas.microsoft.com/office/drawing/2014/main" id="{96688747-6DFC-45E2-CDAB-E2F380212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7327" y="360036"/>
              <a:ext cx="1682173" cy="1210795"/>
            </a:xfrm>
            <a:prstGeom prst="rect">
              <a:avLst/>
            </a:prstGeom>
          </p:spPr>
        </p:pic>
        <p:pic>
          <p:nvPicPr>
            <p:cNvPr id="7" name="Immagine 6" descr="Immagine che contiene testo, Carattere, schermata, bianco&#10;&#10;Descrizione generata automaticamente">
              <a:extLst>
                <a:ext uri="{FF2B5EF4-FFF2-40B4-BE49-F238E27FC236}">
                  <a16:creationId xmlns:a16="http://schemas.microsoft.com/office/drawing/2014/main" id="{A9E2815A-30E9-5AE5-2C6C-72C59EF4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8895" y="363722"/>
              <a:ext cx="1682173" cy="1210795"/>
            </a:xfrm>
            <a:prstGeom prst="rect">
              <a:avLst/>
            </a:prstGeom>
          </p:spPr>
        </p:pic>
        <p:pic>
          <p:nvPicPr>
            <p:cNvPr id="8" name="Immagine 7" descr="Immagine che contiene testo, Carattere, schermata, design&#10;&#10;Descrizione generata automaticamente">
              <a:extLst>
                <a:ext uri="{FF2B5EF4-FFF2-40B4-BE49-F238E27FC236}">
                  <a16:creationId xmlns:a16="http://schemas.microsoft.com/office/drawing/2014/main" id="{B7F305F8-FB0F-ACFD-1B7B-41844B7D0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0463" y="374039"/>
              <a:ext cx="1682173" cy="1210795"/>
            </a:xfrm>
            <a:prstGeom prst="rect">
              <a:avLst/>
            </a:prstGeom>
          </p:spPr>
        </p:pic>
        <p:pic>
          <p:nvPicPr>
            <p:cNvPr id="9" name="Immagine 8" descr="Immagine che contiene testo, Carattere, schermata&#10;&#10;Descrizione generata automaticamente">
              <a:extLst>
                <a:ext uri="{FF2B5EF4-FFF2-40B4-BE49-F238E27FC236}">
                  <a16:creationId xmlns:a16="http://schemas.microsoft.com/office/drawing/2014/main" id="{3EFBDDF2-C73D-521B-B37A-681EEBCFC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27326" y="1708333"/>
              <a:ext cx="1682173" cy="1210795"/>
            </a:xfrm>
            <a:prstGeom prst="rect">
              <a:avLst/>
            </a:prstGeom>
          </p:spPr>
        </p:pic>
        <p:pic>
          <p:nvPicPr>
            <p:cNvPr id="11" name="Immagine 10" descr="Immagine che contiene testo, Carattere, schermata, bianco&#10;&#10;Descrizione generata automaticamente">
              <a:extLst>
                <a:ext uri="{FF2B5EF4-FFF2-40B4-BE49-F238E27FC236}">
                  <a16:creationId xmlns:a16="http://schemas.microsoft.com/office/drawing/2014/main" id="{6B8AB4B1-2446-86A7-3637-1FA840246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8895" y="1712374"/>
              <a:ext cx="1682173" cy="1210795"/>
            </a:xfrm>
            <a:prstGeom prst="rect">
              <a:avLst/>
            </a:prstGeom>
          </p:spPr>
        </p:pic>
        <p:pic>
          <p:nvPicPr>
            <p:cNvPr id="12" name="Immagine 11" descr="Immagine che contiene testo, Carattere, schermata, design&#10;&#10;Descrizione generata automaticamente">
              <a:extLst>
                <a:ext uri="{FF2B5EF4-FFF2-40B4-BE49-F238E27FC236}">
                  <a16:creationId xmlns:a16="http://schemas.microsoft.com/office/drawing/2014/main" id="{96C623DC-4E9F-06FD-819F-54E937C7F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10462" y="1708333"/>
              <a:ext cx="1682173" cy="1210795"/>
            </a:xfrm>
            <a:prstGeom prst="rect">
              <a:avLst/>
            </a:prstGeom>
          </p:spPr>
        </p:pic>
      </p:grpSp>
      <p:sp>
        <p:nvSpPr>
          <p:cNvPr id="15" name="Google Shape;858;p118">
            <a:extLst>
              <a:ext uri="{FF2B5EF4-FFF2-40B4-BE49-F238E27FC236}">
                <a16:creationId xmlns:a16="http://schemas.microsoft.com/office/drawing/2014/main" id="{D4C782A5-B4C0-7A26-B61E-84B18106DC20}"/>
              </a:ext>
            </a:extLst>
          </p:cNvPr>
          <p:cNvSpPr txBox="1"/>
          <p:nvPr/>
        </p:nvSpPr>
        <p:spPr>
          <a:xfrm>
            <a:off x="459723" y="2596724"/>
            <a:ext cx="2972247" cy="5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" sz="2400" b="1">
                <a:solidFill>
                  <a:srgbClr val="0066CB"/>
                </a:solidFill>
                <a:latin typeface="Titillium Web SemiBold" pitchFamily="2" charset="77"/>
                <a:sym typeface="Titillium Web"/>
              </a:rPr>
              <a:t>Personalità</a:t>
            </a:r>
            <a:endParaRPr lang="it-IT" sz="2400" b="1">
              <a:latin typeface="Titillium Web SemiBold" pitchFamily="2" charset="77"/>
            </a:endParaRPr>
          </a:p>
        </p:txBody>
      </p:sp>
      <p:sp>
        <p:nvSpPr>
          <p:cNvPr id="13" name="Google Shape;89;p26">
            <a:extLst>
              <a:ext uri="{FF2B5EF4-FFF2-40B4-BE49-F238E27FC236}">
                <a16:creationId xmlns:a16="http://schemas.microsoft.com/office/drawing/2014/main" id="{89161FB3-7B9F-BA04-6ECA-3E8B62E92D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bg1"/>
                </a:solidFill>
              </a:rPr>
              <a:t>23</a:t>
            </a:fld>
            <a:endParaRPr>
              <a:solidFill>
                <a:schemeClr val="bg1"/>
              </a:solidFill>
            </a:endParaRPr>
          </a:p>
        </p:txBody>
      </p:sp>
      <p:pic>
        <p:nvPicPr>
          <p:cNvPr id="16" name="Google Shape;167;p28">
            <a:extLst>
              <a:ext uri="{FF2B5EF4-FFF2-40B4-BE49-F238E27FC236}">
                <a16:creationId xmlns:a16="http://schemas.microsoft.com/office/drawing/2014/main" id="{03A1F69E-4E55-7EC6-F84B-15A5EFAA2284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747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>
          <a:extLst>
            <a:ext uri="{FF2B5EF4-FFF2-40B4-BE49-F238E27FC236}">
              <a16:creationId xmlns:a16="http://schemas.microsoft.com/office/drawing/2014/main" id="{ED9247FD-0B30-A623-E488-2E04926ED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9;p20">
            <a:extLst>
              <a:ext uri="{FF2B5EF4-FFF2-40B4-BE49-F238E27FC236}">
                <a16:creationId xmlns:a16="http://schemas.microsoft.com/office/drawing/2014/main" id="{B7905A3E-F316-BD5A-C1FC-7EEE9C62BD70}"/>
              </a:ext>
            </a:extLst>
          </p:cNvPr>
          <p:cNvSpPr txBox="1"/>
          <p:nvPr/>
        </p:nvSpPr>
        <p:spPr>
          <a:xfrm>
            <a:off x="3958992" y="0"/>
            <a:ext cx="5185008" cy="5715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it-IT" sz="1000" b="1">
              <a:solidFill>
                <a:srgbClr val="CA7901"/>
              </a:solidFill>
              <a:ea typeface="Titillium Web"/>
            </a:endParaRPr>
          </a:p>
        </p:txBody>
      </p:sp>
      <p:sp>
        <p:nvSpPr>
          <p:cNvPr id="14" name="Google Shape;858;p118">
            <a:extLst>
              <a:ext uri="{FF2B5EF4-FFF2-40B4-BE49-F238E27FC236}">
                <a16:creationId xmlns:a16="http://schemas.microsoft.com/office/drawing/2014/main" id="{1DCBF2CE-9EDB-A646-A271-20196E29245F}"/>
              </a:ext>
            </a:extLst>
          </p:cNvPr>
          <p:cNvSpPr txBox="1"/>
          <p:nvPr/>
        </p:nvSpPr>
        <p:spPr>
          <a:xfrm>
            <a:off x="459723" y="2596724"/>
            <a:ext cx="2972247" cy="5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" sz="2400" b="1">
                <a:solidFill>
                  <a:srgbClr val="0066CB"/>
                </a:solidFill>
                <a:latin typeface="Titillium Web SemiBold" pitchFamily="2" charset="77"/>
                <a:sym typeface="Titillium Web"/>
              </a:rPr>
              <a:t>Tono di voce</a:t>
            </a:r>
            <a:endParaRPr lang="it-IT" sz="2400" b="1">
              <a:latin typeface="Titillium Web SemiBold" pitchFamily="2" charset="77"/>
            </a:endParaRPr>
          </a:p>
        </p:txBody>
      </p:sp>
      <p:sp>
        <p:nvSpPr>
          <p:cNvPr id="2" name="Google Shape;858;p118">
            <a:extLst>
              <a:ext uri="{FF2B5EF4-FFF2-40B4-BE49-F238E27FC236}">
                <a16:creationId xmlns:a16="http://schemas.microsoft.com/office/drawing/2014/main" id="{3837A575-8BD8-1BBA-3299-EEF29D2E32AC}"/>
              </a:ext>
            </a:extLst>
          </p:cNvPr>
          <p:cNvSpPr txBox="1"/>
          <p:nvPr/>
        </p:nvSpPr>
        <p:spPr>
          <a:xfrm>
            <a:off x="459721" y="532946"/>
            <a:ext cx="4287376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" sz="1200" b="1">
                <a:solidFill>
                  <a:srgbClr val="0066CB"/>
                </a:solidFill>
                <a:latin typeface="Titillium Web SemiBold" pitchFamily="2" charset="77"/>
                <a:sym typeface="Titillium Web"/>
              </a:rPr>
              <a:t>ATTIVITÀ 2</a:t>
            </a:r>
            <a:endParaRPr lang="it-IT" sz="1200" b="1">
              <a:latin typeface="Titillium Web SemiBold" pitchFamily="2" charset="77"/>
            </a:endParaRPr>
          </a:p>
        </p:txBody>
      </p:sp>
      <p:sp>
        <p:nvSpPr>
          <p:cNvPr id="5" name="Google Shape;89;p26">
            <a:extLst>
              <a:ext uri="{FF2B5EF4-FFF2-40B4-BE49-F238E27FC236}">
                <a16:creationId xmlns:a16="http://schemas.microsoft.com/office/drawing/2014/main" id="{1A97A878-79F6-E5D4-24E6-652382EB0F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bg1"/>
                </a:solidFill>
              </a:rPr>
              <a:t>24</a:t>
            </a:fld>
            <a:endParaRPr>
              <a:solidFill>
                <a:schemeClr val="bg1"/>
              </a:solidFill>
            </a:endParaRPr>
          </a:p>
        </p:txBody>
      </p:sp>
      <p:pic>
        <p:nvPicPr>
          <p:cNvPr id="7" name="Google Shape;167;p28">
            <a:extLst>
              <a:ext uri="{FF2B5EF4-FFF2-40B4-BE49-F238E27FC236}">
                <a16:creationId xmlns:a16="http://schemas.microsoft.com/office/drawing/2014/main" id="{F7D6E05F-756D-A9C6-8DE4-62EE17B86E3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Immagine che contiene testo, schermata, Carattere, numero&#10;&#10;Il contenuto generato dall&amp;#39;IA potrebbe non essere corretto.">
            <a:extLst>
              <a:ext uri="{FF2B5EF4-FFF2-40B4-BE49-F238E27FC236}">
                <a16:creationId xmlns:a16="http://schemas.microsoft.com/office/drawing/2014/main" id="{42739DD8-E2F4-C7C4-DA53-3443D1A99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905" y="1507354"/>
            <a:ext cx="3328621" cy="2700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6947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>
          <a:extLst>
            <a:ext uri="{FF2B5EF4-FFF2-40B4-BE49-F238E27FC236}">
              <a16:creationId xmlns:a16="http://schemas.microsoft.com/office/drawing/2014/main" id="{BE45136C-1170-1883-2A2C-ECAB3860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9;p20">
            <a:extLst>
              <a:ext uri="{FF2B5EF4-FFF2-40B4-BE49-F238E27FC236}">
                <a16:creationId xmlns:a16="http://schemas.microsoft.com/office/drawing/2014/main" id="{A7BF9AA9-C9C4-2F36-C23E-27741B2FEB36}"/>
              </a:ext>
            </a:extLst>
          </p:cNvPr>
          <p:cNvSpPr txBox="1"/>
          <p:nvPr/>
        </p:nvSpPr>
        <p:spPr>
          <a:xfrm>
            <a:off x="3958992" y="0"/>
            <a:ext cx="5185008" cy="5715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it-IT" sz="1000" b="1">
              <a:solidFill>
                <a:srgbClr val="CA7901"/>
              </a:solidFill>
              <a:ea typeface="Titillium Web"/>
            </a:endParaRPr>
          </a:p>
        </p:txBody>
      </p:sp>
      <p:sp>
        <p:nvSpPr>
          <p:cNvPr id="14" name="Google Shape;858;p118">
            <a:extLst>
              <a:ext uri="{FF2B5EF4-FFF2-40B4-BE49-F238E27FC236}">
                <a16:creationId xmlns:a16="http://schemas.microsoft.com/office/drawing/2014/main" id="{87E10538-97DC-7AAE-3152-ADA378079772}"/>
              </a:ext>
            </a:extLst>
          </p:cNvPr>
          <p:cNvSpPr txBox="1"/>
          <p:nvPr/>
        </p:nvSpPr>
        <p:spPr>
          <a:xfrm>
            <a:off x="459723" y="2596724"/>
            <a:ext cx="2972247" cy="5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" sz="2400" b="1">
                <a:solidFill>
                  <a:srgbClr val="0066CB"/>
                </a:solidFill>
                <a:latin typeface="Titillium Web SemiBold"/>
                <a:sym typeface="Titillium Web"/>
              </a:rPr>
              <a:t>Superpotere e tallone d’Achille</a:t>
            </a:r>
            <a:endParaRPr lang="it-IT" sz="2400" b="1">
              <a:latin typeface="Titillium Web SemiBold" pitchFamily="2" charset="77"/>
            </a:endParaRPr>
          </a:p>
        </p:txBody>
      </p:sp>
      <p:sp>
        <p:nvSpPr>
          <p:cNvPr id="2" name="Google Shape;858;p118">
            <a:extLst>
              <a:ext uri="{FF2B5EF4-FFF2-40B4-BE49-F238E27FC236}">
                <a16:creationId xmlns:a16="http://schemas.microsoft.com/office/drawing/2014/main" id="{547A4892-16D3-24AE-6FAB-8275D5507AA1}"/>
              </a:ext>
            </a:extLst>
          </p:cNvPr>
          <p:cNvSpPr txBox="1"/>
          <p:nvPr/>
        </p:nvSpPr>
        <p:spPr>
          <a:xfrm>
            <a:off x="459721" y="532946"/>
            <a:ext cx="4287376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" sz="1200" b="1">
                <a:solidFill>
                  <a:srgbClr val="0066CB"/>
                </a:solidFill>
                <a:latin typeface="Titillium Web SemiBold" pitchFamily="2" charset="77"/>
                <a:sym typeface="Titillium Web"/>
              </a:rPr>
              <a:t>ATTIVITÀ 2</a:t>
            </a:r>
            <a:endParaRPr lang="it-IT" sz="1200" b="1">
              <a:latin typeface="Titillium Web SemiBold" pitchFamily="2" charset="77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AAC830-498F-7965-4E3A-C63669B289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904" t="69511" r="2467" b="10765"/>
          <a:stretch/>
        </p:blipFill>
        <p:spPr>
          <a:xfrm>
            <a:off x="4747097" y="3000006"/>
            <a:ext cx="3767854" cy="1555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7412425-4603-5EB3-DED6-AAAE51F1AA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492" t="69511" r="37879" b="10765"/>
          <a:stretch/>
        </p:blipFill>
        <p:spPr>
          <a:xfrm>
            <a:off x="4747097" y="1301835"/>
            <a:ext cx="3767854" cy="1555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Google Shape;89;p26">
            <a:extLst>
              <a:ext uri="{FF2B5EF4-FFF2-40B4-BE49-F238E27FC236}">
                <a16:creationId xmlns:a16="http://schemas.microsoft.com/office/drawing/2014/main" id="{D26FC706-1490-9F51-9BE3-BF4904E65D3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bg1"/>
                </a:solidFill>
              </a:rPr>
              <a:t>25</a:t>
            </a:fld>
            <a:endParaRPr>
              <a:solidFill>
                <a:schemeClr val="bg1"/>
              </a:solidFill>
            </a:endParaRPr>
          </a:p>
        </p:txBody>
      </p:sp>
      <p:pic>
        <p:nvPicPr>
          <p:cNvPr id="8" name="Google Shape;167;p28">
            <a:extLst>
              <a:ext uri="{FF2B5EF4-FFF2-40B4-BE49-F238E27FC236}">
                <a16:creationId xmlns:a16="http://schemas.microsoft.com/office/drawing/2014/main" id="{2A71BF7A-2563-9E8A-DB45-06DEEAE1893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969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>
          <a:extLst>
            <a:ext uri="{FF2B5EF4-FFF2-40B4-BE49-F238E27FC236}">
              <a16:creationId xmlns:a16="http://schemas.microsoft.com/office/drawing/2014/main" id="{A655B9F6-5AEB-767C-6DCF-3AD7D3199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9;p20">
            <a:extLst>
              <a:ext uri="{FF2B5EF4-FFF2-40B4-BE49-F238E27FC236}">
                <a16:creationId xmlns:a16="http://schemas.microsoft.com/office/drawing/2014/main" id="{F222325B-0B3B-16BC-16B6-1AA76F116D83}"/>
              </a:ext>
            </a:extLst>
          </p:cNvPr>
          <p:cNvSpPr txBox="1"/>
          <p:nvPr/>
        </p:nvSpPr>
        <p:spPr>
          <a:xfrm>
            <a:off x="3958992" y="0"/>
            <a:ext cx="5185008" cy="5715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it-IT" sz="1000" b="1">
              <a:solidFill>
                <a:srgbClr val="CA7901"/>
              </a:solidFill>
              <a:ea typeface="Titillium Web"/>
            </a:endParaRPr>
          </a:p>
        </p:txBody>
      </p:sp>
      <p:sp>
        <p:nvSpPr>
          <p:cNvPr id="14" name="Google Shape;858;p118">
            <a:extLst>
              <a:ext uri="{FF2B5EF4-FFF2-40B4-BE49-F238E27FC236}">
                <a16:creationId xmlns:a16="http://schemas.microsoft.com/office/drawing/2014/main" id="{7FC24831-BFD3-57A0-345F-98D533E27E2A}"/>
              </a:ext>
            </a:extLst>
          </p:cNvPr>
          <p:cNvSpPr txBox="1"/>
          <p:nvPr/>
        </p:nvSpPr>
        <p:spPr>
          <a:xfrm>
            <a:off x="459723" y="2596724"/>
            <a:ext cx="2972247" cy="5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" sz="2400" b="1">
                <a:solidFill>
                  <a:srgbClr val="0066CB"/>
                </a:solidFill>
                <a:latin typeface="Titillium Web SemiBold"/>
                <a:sym typeface="Titillium Web"/>
              </a:rPr>
              <a:t>Presentazione dell’assistente virtuale</a:t>
            </a:r>
            <a:endParaRPr lang="it-IT" sz="2400" b="1">
              <a:latin typeface="Titillium Web SemiBold" pitchFamily="2" charset="77"/>
            </a:endParaRPr>
          </a:p>
        </p:txBody>
      </p:sp>
      <p:sp>
        <p:nvSpPr>
          <p:cNvPr id="2" name="Google Shape;858;p118">
            <a:extLst>
              <a:ext uri="{FF2B5EF4-FFF2-40B4-BE49-F238E27FC236}">
                <a16:creationId xmlns:a16="http://schemas.microsoft.com/office/drawing/2014/main" id="{DAE3F20A-66F5-FF6B-0870-AA2D64BEC451}"/>
              </a:ext>
            </a:extLst>
          </p:cNvPr>
          <p:cNvSpPr txBox="1"/>
          <p:nvPr/>
        </p:nvSpPr>
        <p:spPr>
          <a:xfrm>
            <a:off x="459721" y="532946"/>
            <a:ext cx="4287376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" sz="1200" b="1">
                <a:solidFill>
                  <a:srgbClr val="0066CB"/>
                </a:solidFill>
                <a:latin typeface="Titillium Web SemiBold" pitchFamily="2" charset="77"/>
                <a:sym typeface="Titillium Web"/>
              </a:rPr>
              <a:t>ATTIVITÀ 2</a:t>
            </a:r>
            <a:endParaRPr lang="it-IT" sz="1200" b="1">
              <a:latin typeface="Titillium Web SemiBold" pitchFamily="2" charset="77"/>
            </a:endParaRPr>
          </a:p>
        </p:txBody>
      </p:sp>
      <p:sp>
        <p:nvSpPr>
          <p:cNvPr id="5" name="Google Shape;89;p26">
            <a:extLst>
              <a:ext uri="{FF2B5EF4-FFF2-40B4-BE49-F238E27FC236}">
                <a16:creationId xmlns:a16="http://schemas.microsoft.com/office/drawing/2014/main" id="{272C780A-006E-84EB-6136-33BF5A7517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bg1"/>
                </a:solidFill>
              </a:rPr>
              <a:t>26</a:t>
            </a:fld>
            <a:endParaRPr>
              <a:solidFill>
                <a:schemeClr val="bg1"/>
              </a:solidFill>
            </a:endParaRPr>
          </a:p>
        </p:txBody>
      </p:sp>
      <p:pic>
        <p:nvPicPr>
          <p:cNvPr id="7" name="Google Shape;167;p28">
            <a:extLst>
              <a:ext uri="{FF2B5EF4-FFF2-40B4-BE49-F238E27FC236}">
                <a16:creationId xmlns:a16="http://schemas.microsoft.com/office/drawing/2014/main" id="{A92BE5BF-5A4F-FDC3-E2A7-A7C127B5BF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Immagine che contiene testo, schermata, Carattere, logo&#10;&#10;Il contenuto generato dall&amp;#39;IA potrebbe non essere corretto.">
            <a:extLst>
              <a:ext uri="{FF2B5EF4-FFF2-40B4-BE49-F238E27FC236}">
                <a16:creationId xmlns:a16="http://schemas.microsoft.com/office/drawing/2014/main" id="{9BB7DE6E-F985-612B-EB68-0FF2D88A6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349" y="906262"/>
            <a:ext cx="2486615" cy="4179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5603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Shape 183">
          <a:extLst>
            <a:ext uri="{FF2B5EF4-FFF2-40B4-BE49-F238E27FC236}">
              <a16:creationId xmlns:a16="http://schemas.microsoft.com/office/drawing/2014/main" id="{1C60C967-FE29-D0B4-1897-38CA70E9A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D11359D-3E58-2AC3-C387-546AD1B61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07" y="1810221"/>
            <a:ext cx="1517388" cy="12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497;p88">
            <a:extLst>
              <a:ext uri="{FF2B5EF4-FFF2-40B4-BE49-F238E27FC236}">
                <a16:creationId xmlns:a16="http://schemas.microsoft.com/office/drawing/2014/main" id="{E91FEB52-E27C-361F-A4A5-7B466C9CD093}"/>
              </a:ext>
            </a:extLst>
          </p:cNvPr>
          <p:cNvSpPr txBox="1"/>
          <p:nvPr/>
        </p:nvSpPr>
        <p:spPr>
          <a:xfrm>
            <a:off x="545649" y="2994099"/>
            <a:ext cx="8052705" cy="949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91">
              <a:lnSpc>
                <a:spcPct val="150000"/>
              </a:lnSpc>
              <a:defRPr/>
            </a:pPr>
            <a:r>
              <a:rPr lang="it-IT" sz="2400" b="1">
                <a:solidFill>
                  <a:schemeClr val="bg1"/>
                </a:solidFill>
                <a:latin typeface="Titillium Web"/>
                <a:sym typeface="Titillium Web"/>
              </a:rPr>
              <a:t>Presentazione</a:t>
            </a:r>
            <a:endParaRPr lang="it-IT" sz="2400" b="1">
              <a:solidFill>
                <a:schemeClr val="bg1"/>
              </a:solidFill>
              <a:latin typeface="Titillium Web"/>
            </a:endParaRPr>
          </a:p>
          <a:p>
            <a:pPr algn="ctr" defTabSz="914391">
              <a:lnSpc>
                <a:spcPct val="150000"/>
              </a:lnSpc>
              <a:defRPr/>
            </a:pPr>
            <a:r>
              <a:rPr lang="it-IT" b="1">
                <a:solidFill>
                  <a:schemeClr val="bg1"/>
                </a:solidFill>
                <a:latin typeface="Titillium Web Light"/>
                <a:sym typeface="Titillium Web"/>
              </a:rPr>
              <a:t>[</a:t>
            </a:r>
            <a:r>
              <a:rPr lang="it-IT">
                <a:solidFill>
                  <a:schemeClr val="bg1"/>
                </a:solidFill>
                <a:latin typeface="Titillium Web"/>
                <a:sym typeface="Titillium Web"/>
              </a:rPr>
              <a:t>Indicare il numero di minuti per ogni gruppo</a:t>
            </a:r>
            <a:r>
              <a:rPr lang="it-IT" b="1">
                <a:solidFill>
                  <a:schemeClr val="bg1"/>
                </a:solidFill>
                <a:latin typeface="Titillium Web Light"/>
                <a:sym typeface="Titillium Web"/>
              </a:rPr>
              <a:t>] min a gruppo</a:t>
            </a:r>
            <a:endParaRPr lang="it-IT" b="1">
              <a:solidFill>
                <a:schemeClr val="bg1"/>
              </a:solidFill>
              <a:latin typeface="Titillium Web Light"/>
            </a:endParaRPr>
          </a:p>
        </p:txBody>
      </p:sp>
      <p:pic>
        <p:nvPicPr>
          <p:cNvPr id="5" name="Google Shape;154;p29">
            <a:extLst>
              <a:ext uri="{FF2B5EF4-FFF2-40B4-BE49-F238E27FC236}">
                <a16:creationId xmlns:a16="http://schemas.microsoft.com/office/drawing/2014/main" id="{F41FD175-55A1-EC8F-E636-7AE6F828066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600" y="5083200"/>
            <a:ext cx="1447201" cy="3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9;p26">
            <a:extLst>
              <a:ext uri="{FF2B5EF4-FFF2-40B4-BE49-F238E27FC236}">
                <a16:creationId xmlns:a16="http://schemas.microsoft.com/office/drawing/2014/main" id="{4044B73A-E11B-E1A2-CD35-7F1EB266A9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bg1"/>
                </a:solidFill>
              </a:rPr>
              <a:t>27</a:t>
            </a:fld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38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Shape 797">
          <a:extLst>
            <a:ext uri="{FF2B5EF4-FFF2-40B4-BE49-F238E27FC236}">
              <a16:creationId xmlns:a16="http://schemas.microsoft.com/office/drawing/2014/main" id="{11602E29-2E2B-4A4B-2A52-1B5BFA323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5;p31">
            <a:extLst>
              <a:ext uri="{FF2B5EF4-FFF2-40B4-BE49-F238E27FC236}">
                <a16:creationId xmlns:a16="http://schemas.microsoft.com/office/drawing/2014/main" id="{4C7771FB-5626-2504-02A0-94FD9D932BE3}"/>
              </a:ext>
            </a:extLst>
          </p:cNvPr>
          <p:cNvSpPr txBox="1"/>
          <p:nvPr/>
        </p:nvSpPr>
        <p:spPr>
          <a:xfrm>
            <a:off x="6372525" y="2350833"/>
            <a:ext cx="2489100" cy="9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it-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Quest'opera, realizzata per il progetto </a:t>
            </a:r>
            <a:r>
              <a:rPr lang="it-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Designers Italia</a:t>
            </a:r>
            <a:r>
              <a:rPr lang="it-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è distribuita con Licenza </a:t>
            </a:r>
            <a:r>
              <a:rPr lang="it-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Attribuzione - Condividi allo stesso modo 4.0 Internazionale</a:t>
            </a:r>
            <a:r>
              <a:rPr lang="it-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Copyright (c) 2024 Presidenza del Consiglio dei Ministri - Dipartimento per la trasformazione digitale. </a:t>
            </a:r>
            <a:r>
              <a:rPr lang="it-IT" sz="7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rispettare i termini della licenza lascia questo testo/questa slide nella tua versione.</a:t>
            </a:r>
            <a:endParaRPr lang="it-IT" sz="1800" b="1">
              <a:solidFill>
                <a:schemeClr val="lt1"/>
              </a:solidFill>
            </a:endParaRPr>
          </a:p>
        </p:txBody>
      </p:sp>
      <p:sp>
        <p:nvSpPr>
          <p:cNvPr id="11" name="Titolo">
            <a:extLst>
              <a:ext uri="{FF2B5EF4-FFF2-40B4-BE49-F238E27FC236}">
                <a16:creationId xmlns:a16="http://schemas.microsoft.com/office/drawing/2014/main" id="{1342E060-EA4E-0F51-7803-2756834EC249}"/>
              </a:ext>
            </a:extLst>
          </p:cNvPr>
          <p:cNvSpPr txBox="1">
            <a:spLocks/>
          </p:cNvSpPr>
          <p:nvPr/>
        </p:nvSpPr>
        <p:spPr>
          <a:xfrm>
            <a:off x="265044" y="2666229"/>
            <a:ext cx="2761028" cy="305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69" tIns="68569" rIns="68569" bIns="6856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42900">
              <a:lnSpc>
                <a:spcPct val="115000"/>
              </a:lnSpc>
              <a:buClrTx/>
              <a:buSzTx/>
              <a:defRPr/>
            </a:pPr>
            <a:r>
              <a:rPr lang="it-IT" sz="1350" kern="120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A cura di</a:t>
            </a:r>
            <a:br>
              <a:rPr lang="it-IT" sz="1350" kern="120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-IT" sz="1350" b="1" u="sng" kern="120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Designers Italia</a:t>
            </a:r>
            <a:endParaRPr lang="it-IT" sz="1350" b="1" u="sng" kern="1200">
              <a:solidFill>
                <a:schemeClr val="bg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2" name="Riferimento - QR Code" descr="QR Code: https://designers.italia.it">
            <a:extLst>
              <a:ext uri="{FF2B5EF4-FFF2-40B4-BE49-F238E27FC236}">
                <a16:creationId xmlns:a16="http://schemas.microsoft.com/office/drawing/2014/main" id="{9504DA4B-797A-6F32-5783-3342371B7C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044" y="3213824"/>
            <a:ext cx="908120" cy="9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text on a white background&#10;&#10;AI-generated content may be incorrect.">
            <a:extLst>
              <a:ext uri="{FF2B5EF4-FFF2-40B4-BE49-F238E27FC236}">
                <a16:creationId xmlns:a16="http://schemas.microsoft.com/office/drawing/2014/main" id="{56EF911A-DE33-5A47-A308-0308FD703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459" y="2330872"/>
            <a:ext cx="1772808" cy="1105206"/>
          </a:xfrm>
          <a:prstGeom prst="rect">
            <a:avLst/>
          </a:prstGeom>
        </p:spPr>
      </p:pic>
      <p:pic>
        <p:nvPicPr>
          <p:cNvPr id="4" name="Picture 3" descr="A white background with blue text&#10;&#10;AI-generated content may be incorrect.">
            <a:extLst>
              <a:ext uri="{FF2B5EF4-FFF2-40B4-BE49-F238E27FC236}">
                <a16:creationId xmlns:a16="http://schemas.microsoft.com/office/drawing/2014/main" id="{9A9DF835-14DF-D95B-6F2C-A1A38AB6E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464" y="933587"/>
            <a:ext cx="1785286" cy="1110933"/>
          </a:xfrm>
          <a:prstGeom prst="rect">
            <a:avLst/>
          </a:prstGeom>
        </p:spPr>
      </p:pic>
      <p:pic>
        <p:nvPicPr>
          <p:cNvPr id="3" name="Picture 2" descr="A group of people writing on a piece of paper&#10;&#10;AI-generated content may be incorrect.">
            <a:extLst>
              <a:ext uri="{FF2B5EF4-FFF2-40B4-BE49-F238E27FC236}">
                <a16:creationId xmlns:a16="http://schemas.microsoft.com/office/drawing/2014/main" id="{A491C990-A07A-C08B-B7E7-F30131711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46" y="930309"/>
            <a:ext cx="1763634" cy="1102907"/>
          </a:xfrm>
          <a:prstGeom prst="rect">
            <a:avLst/>
          </a:prstGeom>
        </p:spPr>
      </p:pic>
      <p:sp>
        <p:nvSpPr>
          <p:cNvPr id="106" name="Google Shape;106;p2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3</a:t>
            </a:fld>
            <a:endParaRPr/>
          </a:p>
        </p:txBody>
      </p:sp>
      <p:sp>
        <p:nvSpPr>
          <p:cNvPr id="107" name="Google Shape;107;p27"/>
          <p:cNvSpPr/>
          <p:nvPr/>
        </p:nvSpPr>
        <p:spPr>
          <a:xfrm rot="5400000">
            <a:off x="8006058" y="-3451"/>
            <a:ext cx="1148100" cy="1148100"/>
          </a:xfrm>
          <a:prstGeom prst="diagStripe">
            <a:avLst>
              <a:gd name="adj" fmla="val 50000"/>
            </a:avLst>
          </a:prstGeom>
          <a:solidFill>
            <a:srgbClr val="00C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7"/>
          <p:cNvSpPr txBox="1"/>
          <p:nvPr/>
        </p:nvSpPr>
        <p:spPr>
          <a:xfrm rot="2700000">
            <a:off x="8161655" y="274974"/>
            <a:ext cx="1095450" cy="311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CB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ESEMPIO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7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Come presentare l’agenda del workshop:</a:t>
            </a:r>
            <a:endParaRPr sz="12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111" name="Google Shape;111;p27"/>
          <p:cNvPicPr preferRelativeResize="0"/>
          <p:nvPr/>
        </p:nvPicPr>
        <p:blipFill>
          <a:blip r:embed="rId6"/>
          <a:srcRect/>
          <a:stretch/>
        </p:blipFill>
        <p:spPr>
          <a:xfrm>
            <a:off x="468625" y="2331905"/>
            <a:ext cx="1767250" cy="11003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112" name="Google Shape;112;p27"/>
          <p:cNvPicPr preferRelativeResize="0"/>
          <p:nvPr/>
        </p:nvPicPr>
        <p:blipFill>
          <a:blip r:embed="rId7"/>
          <a:srcRect l="190" r="190"/>
          <a:stretch/>
        </p:blipFill>
        <p:spPr>
          <a:xfrm>
            <a:off x="468625" y="3733636"/>
            <a:ext cx="1767248" cy="11045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114" name="Google Shape;114;p27"/>
          <p:cNvPicPr preferRelativeResize="0"/>
          <p:nvPr/>
        </p:nvPicPr>
        <p:blipFill>
          <a:blip r:embed="rId8"/>
          <a:srcRect l="190" r="190"/>
          <a:stretch/>
        </p:blipFill>
        <p:spPr>
          <a:xfrm>
            <a:off x="2521400" y="2329811"/>
            <a:ext cx="1767251" cy="11045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115" name="Google Shape;115;p27"/>
          <p:cNvPicPr preferRelativeResize="0"/>
          <p:nvPr/>
        </p:nvPicPr>
        <p:blipFill>
          <a:blip r:embed="rId9"/>
          <a:srcRect/>
          <a:stretch/>
        </p:blipFill>
        <p:spPr>
          <a:xfrm>
            <a:off x="4578800" y="3735730"/>
            <a:ext cx="1767250" cy="11003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116" name="Google Shape;116;p27"/>
          <p:cNvPicPr preferRelativeResize="0"/>
          <p:nvPr/>
        </p:nvPicPr>
        <p:blipFill>
          <a:blip r:embed="rId10"/>
          <a:srcRect/>
          <a:stretch/>
        </p:blipFill>
        <p:spPr>
          <a:xfrm>
            <a:off x="4574175" y="928080"/>
            <a:ext cx="1767250" cy="11003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120" name="Google Shape;120;p27"/>
          <p:cNvPicPr preferRelativeResize="0"/>
          <p:nvPr/>
        </p:nvPicPr>
        <p:blipFill>
          <a:blip r:embed="rId11"/>
          <a:srcRect/>
          <a:stretch/>
        </p:blipFill>
        <p:spPr>
          <a:xfrm>
            <a:off x="6631575" y="3735730"/>
            <a:ext cx="1767250" cy="11003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000"/>
              </a:srgbClr>
            </a:outerShdw>
          </a:effectLst>
        </p:spPr>
      </p:pic>
      <p:sp>
        <p:nvSpPr>
          <p:cNvPr id="121" name="Google Shape;121;p27"/>
          <p:cNvSpPr/>
          <p:nvPr/>
        </p:nvSpPr>
        <p:spPr>
          <a:xfrm>
            <a:off x="468600" y="1746424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7"/>
          <p:cNvSpPr txBox="1"/>
          <p:nvPr/>
        </p:nvSpPr>
        <p:spPr>
          <a:xfrm>
            <a:off x="508075" y="1732774"/>
            <a:ext cx="7344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cover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23" name="Google Shape;123;p27"/>
          <p:cNvSpPr/>
          <p:nvPr/>
        </p:nvSpPr>
        <p:spPr>
          <a:xfrm>
            <a:off x="2521375" y="1746424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7"/>
          <p:cNvSpPr txBox="1"/>
          <p:nvPr/>
        </p:nvSpPr>
        <p:spPr>
          <a:xfrm>
            <a:off x="2560850" y="1732774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perché siamo qui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25" name="Google Shape;125;p27"/>
          <p:cNvSpPr/>
          <p:nvPr/>
        </p:nvSpPr>
        <p:spPr>
          <a:xfrm>
            <a:off x="4574163" y="1746424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7"/>
          <p:cNvSpPr txBox="1"/>
          <p:nvPr/>
        </p:nvSpPr>
        <p:spPr>
          <a:xfrm>
            <a:off x="4613626" y="1732774"/>
            <a:ext cx="19296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obiettivi del workshop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27" name="Google Shape;127;p27"/>
          <p:cNvSpPr/>
          <p:nvPr/>
        </p:nvSpPr>
        <p:spPr>
          <a:xfrm>
            <a:off x="468575" y="3155005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7"/>
          <p:cNvSpPr txBox="1"/>
          <p:nvPr/>
        </p:nvSpPr>
        <p:spPr>
          <a:xfrm>
            <a:off x="508050" y="3141355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agenda della giornata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29" name="Google Shape;129;p27"/>
          <p:cNvSpPr/>
          <p:nvPr/>
        </p:nvSpPr>
        <p:spPr>
          <a:xfrm>
            <a:off x="2521375" y="3155005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7"/>
          <p:cNvSpPr txBox="1"/>
          <p:nvPr/>
        </p:nvSpPr>
        <p:spPr>
          <a:xfrm>
            <a:off x="2560850" y="3141355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Le IA conversazionali</a:t>
            </a:r>
          </a:p>
        </p:txBody>
      </p:sp>
      <p:sp>
        <p:nvSpPr>
          <p:cNvPr id="131" name="Google Shape;131;p27"/>
          <p:cNvSpPr/>
          <p:nvPr/>
        </p:nvSpPr>
        <p:spPr>
          <a:xfrm>
            <a:off x="4574163" y="3155005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7"/>
          <p:cNvSpPr txBox="1"/>
          <p:nvPr/>
        </p:nvSpPr>
        <p:spPr>
          <a:xfrm>
            <a:off x="4613638" y="3141355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Gli ambiti di servizio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35" name="Google Shape;135;p27"/>
          <p:cNvSpPr/>
          <p:nvPr/>
        </p:nvSpPr>
        <p:spPr>
          <a:xfrm>
            <a:off x="468575" y="4549633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7"/>
          <p:cNvSpPr txBox="1"/>
          <p:nvPr/>
        </p:nvSpPr>
        <p:spPr>
          <a:xfrm>
            <a:off x="508050" y="4535983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lancio esercizio 01</a:t>
            </a:r>
          </a:p>
        </p:txBody>
      </p:sp>
      <p:sp>
        <p:nvSpPr>
          <p:cNvPr id="137" name="Google Shape;137;p27"/>
          <p:cNvSpPr/>
          <p:nvPr/>
        </p:nvSpPr>
        <p:spPr>
          <a:xfrm>
            <a:off x="4578775" y="4549633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7"/>
          <p:cNvSpPr txBox="1"/>
          <p:nvPr/>
        </p:nvSpPr>
        <p:spPr>
          <a:xfrm>
            <a:off x="4618250" y="4535983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condivisione risultati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139" name="Google Shape;139;p27"/>
          <p:cNvPicPr preferRelativeResize="0"/>
          <p:nvPr/>
        </p:nvPicPr>
        <p:blipFill>
          <a:blip r:embed="rId12"/>
          <a:srcRect l="189" r="189"/>
          <a:stretch/>
        </p:blipFill>
        <p:spPr>
          <a:xfrm>
            <a:off x="2523725" y="3733636"/>
            <a:ext cx="1767254" cy="11045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000"/>
              </a:srgbClr>
            </a:outerShdw>
          </a:effectLst>
        </p:spPr>
      </p:pic>
      <p:sp>
        <p:nvSpPr>
          <p:cNvPr id="140" name="Google Shape;140;p27"/>
          <p:cNvSpPr/>
          <p:nvPr/>
        </p:nvSpPr>
        <p:spPr>
          <a:xfrm>
            <a:off x="2523675" y="4549633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7"/>
          <p:cNvSpPr txBox="1"/>
          <p:nvPr/>
        </p:nvSpPr>
        <p:spPr>
          <a:xfrm>
            <a:off x="2563150" y="4535983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lancio esercizio 02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2" name="Google Shape;167;p28">
            <a:extLst>
              <a:ext uri="{FF2B5EF4-FFF2-40B4-BE49-F238E27FC236}">
                <a16:creationId xmlns:a16="http://schemas.microsoft.com/office/drawing/2014/main" id="{D621D644-6A03-78F7-3DDC-3A587237959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 rotWithShape="1">
          <a:blip r:embed="rId3">
            <a:alphaModFix/>
          </a:blip>
          <a:srcRect t="1027" r="23088" b="34339"/>
          <a:stretch/>
        </p:blipFill>
        <p:spPr>
          <a:xfrm>
            <a:off x="0" y="0"/>
            <a:ext cx="9143999" cy="571499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56CB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0"/>
          <p:cNvSpPr txBox="1"/>
          <p:nvPr/>
        </p:nvSpPr>
        <p:spPr>
          <a:xfrm>
            <a:off x="122842" y="1381548"/>
            <a:ext cx="8898316" cy="227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it-IT" sz="44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Migliorare l’esperienza</a:t>
            </a:r>
            <a:endParaRPr lang="en-US" sz="44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algn="ctr"/>
            <a:r>
              <a:rPr lang="it-IT" sz="44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 dei cittadini con </a:t>
            </a:r>
          </a:p>
          <a:p>
            <a:pPr algn="ctr"/>
            <a:r>
              <a:rPr lang="it-IT" sz="44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gli assistenti virtuali</a:t>
            </a:r>
            <a:endParaRPr sz="44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</a:endParaRPr>
          </a:p>
        </p:txBody>
      </p:sp>
      <p:sp>
        <p:nvSpPr>
          <p:cNvPr id="172" name="Google Shape;172;p3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4</a:t>
            </a:fld>
            <a:endParaRPr/>
          </a:p>
        </p:txBody>
      </p:sp>
      <p:cxnSp>
        <p:nvCxnSpPr>
          <p:cNvPr id="173" name="Google Shape;173;p30"/>
          <p:cNvCxnSpPr/>
          <p:nvPr/>
        </p:nvCxnSpPr>
        <p:spPr>
          <a:xfrm>
            <a:off x="3219450" y="3709385"/>
            <a:ext cx="2705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" name="Google Shape;174;p30"/>
          <p:cNvSpPr txBox="1"/>
          <p:nvPr/>
        </p:nvSpPr>
        <p:spPr>
          <a:xfrm>
            <a:off x="3171925" y="3794052"/>
            <a:ext cx="27822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[Nome evento]</a:t>
            </a:r>
          </a:p>
        </p:txBody>
      </p:sp>
      <p:pic>
        <p:nvPicPr>
          <p:cNvPr id="6" name="Google Shape;154;p29">
            <a:extLst>
              <a:ext uri="{FF2B5EF4-FFF2-40B4-BE49-F238E27FC236}">
                <a16:creationId xmlns:a16="http://schemas.microsoft.com/office/drawing/2014/main" id="{5EBC5D5D-1F8D-B92D-A8D2-175135D150A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600" y="5083200"/>
            <a:ext cx="1447201" cy="3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5</a:t>
            </a:fld>
            <a:endParaRPr/>
          </a:p>
        </p:txBody>
      </p:sp>
      <p:sp>
        <p:nvSpPr>
          <p:cNvPr id="147" name="Google Shape;147;p28"/>
          <p:cNvSpPr txBox="1"/>
          <p:nvPr/>
        </p:nvSpPr>
        <p:spPr>
          <a:xfrm>
            <a:off x="381600" y="996525"/>
            <a:ext cx="5144100" cy="294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[Chiarisci il contesto della sessione descrivendo in un paio di frasi il problema o il servizio di cui si discuterà e lo stato attuale del processo di progettazione.]</a:t>
            </a:r>
            <a:endParaRPr lang="en-US" sz="3000" b="1">
              <a:solidFill>
                <a:srgbClr val="0066CC"/>
              </a:solidFill>
              <a:latin typeface="Titillium Web"/>
              <a:ea typeface="Titillium Web"/>
              <a:cs typeface="Titillium Web"/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Perché siamo qui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50" name="Google Shape;150;p28"/>
          <p:cNvSpPr txBox="1"/>
          <p:nvPr/>
        </p:nvSpPr>
        <p:spPr>
          <a:xfrm>
            <a:off x="386825" y="4042225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 Sostituisci questo testo ]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2" name="Google Shape;167;p28">
            <a:extLst>
              <a:ext uri="{FF2B5EF4-FFF2-40B4-BE49-F238E27FC236}">
                <a16:creationId xmlns:a16="http://schemas.microsoft.com/office/drawing/2014/main" id="{ED65F793-4772-B473-62B2-C66A6963A2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6</a:t>
            </a:fld>
            <a:endParaRPr/>
          </a:p>
        </p:txBody>
      </p:sp>
      <p:sp>
        <p:nvSpPr>
          <p:cNvPr id="156" name="Google Shape;156;p29"/>
          <p:cNvSpPr txBox="1"/>
          <p:nvPr/>
        </p:nvSpPr>
        <p:spPr>
          <a:xfrm>
            <a:off x="337375" y="2840857"/>
            <a:ext cx="2273400" cy="13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5A6772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 Obiettivo 1 ]</a:t>
            </a: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57" name="Google Shape;157;p29"/>
          <p:cNvSpPr txBox="1"/>
          <p:nvPr/>
        </p:nvSpPr>
        <p:spPr>
          <a:xfrm>
            <a:off x="343500" y="1312976"/>
            <a:ext cx="44784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Gli obiettivi per questa sessione di workshop sono:</a:t>
            </a:r>
            <a:endParaRPr sz="2400" b="1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58" name="Google Shape;158;p29"/>
          <p:cNvCxnSpPr/>
          <p:nvPr/>
        </p:nvCxnSpPr>
        <p:spPr>
          <a:xfrm>
            <a:off x="413450" y="2853635"/>
            <a:ext cx="67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29"/>
          <p:cNvCxnSpPr/>
          <p:nvPr/>
        </p:nvCxnSpPr>
        <p:spPr>
          <a:xfrm>
            <a:off x="3000425" y="2853635"/>
            <a:ext cx="67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29"/>
          <p:cNvSpPr txBox="1"/>
          <p:nvPr/>
        </p:nvSpPr>
        <p:spPr>
          <a:xfrm>
            <a:off x="2909350" y="2840857"/>
            <a:ext cx="2121600" cy="13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rgbClr val="5A6772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 Obiettivo 2 ]</a:t>
            </a: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cxnSp>
        <p:nvCxnSpPr>
          <p:cNvPr id="161" name="Google Shape;161;p29"/>
          <p:cNvCxnSpPr/>
          <p:nvPr/>
        </p:nvCxnSpPr>
        <p:spPr>
          <a:xfrm>
            <a:off x="5572400" y="2853635"/>
            <a:ext cx="67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" name="Google Shape;162;p29"/>
          <p:cNvSpPr txBox="1"/>
          <p:nvPr/>
        </p:nvSpPr>
        <p:spPr>
          <a:xfrm>
            <a:off x="5481325" y="2840857"/>
            <a:ext cx="2121600" cy="13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rgbClr val="5A6772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 Obiettivo 3 ]</a:t>
            </a: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Obiettivi del progetto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3" name="Google Shape;167;p28">
            <a:extLst>
              <a:ext uri="{FF2B5EF4-FFF2-40B4-BE49-F238E27FC236}">
                <a16:creationId xmlns:a16="http://schemas.microsoft.com/office/drawing/2014/main" id="{56D9EE9D-D50B-C5E0-3D82-9AB0BF3426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0CDEE5C-C815-A054-C8CC-7F8196C9C71A}"/>
              </a:ext>
            </a:extLst>
          </p:cNvPr>
          <p:cNvSpPr/>
          <p:nvPr/>
        </p:nvSpPr>
        <p:spPr>
          <a:xfrm>
            <a:off x="0" y="0"/>
            <a:ext cx="6140700" cy="5715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0" name="Google Shape;180;p3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7</a:t>
            </a:fld>
            <a:endParaRPr/>
          </a:p>
        </p:txBody>
      </p:sp>
      <p:sp>
        <p:nvSpPr>
          <p:cNvPr id="181" name="Google Shape;181;p31"/>
          <p:cNvSpPr txBox="1"/>
          <p:nvPr/>
        </p:nvSpPr>
        <p:spPr>
          <a:xfrm>
            <a:off x="337679" y="1208381"/>
            <a:ext cx="1046700" cy="3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800" b="1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" sz="1800" b="1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" sz="1800" b="1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" sz="1800" b="1">
              <a:solidFill>
                <a:srgbClr val="FFFFFF"/>
              </a:solidFill>
              <a:latin typeface="Titillium Web ExtraLight"/>
              <a:ea typeface="Titillium Web"/>
              <a:cs typeface="Titillium Web"/>
              <a:sym typeface="Titillium Web Extra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" sz="1800" b="1">
              <a:solidFill>
                <a:srgbClr val="FFFFFF"/>
              </a:solidFill>
              <a:latin typeface="Titillium Web ExtraLight"/>
              <a:ea typeface="Titillium Web"/>
              <a:cs typeface="Titillium Web"/>
              <a:sym typeface="Titillium Web Extra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" sz="1800" b="1">
              <a:solidFill>
                <a:srgbClr val="FFFFFF"/>
              </a:solidFill>
              <a:latin typeface="Titillium Web ExtraLight"/>
              <a:ea typeface="Titillium Web"/>
              <a:cs typeface="Titillium Web"/>
              <a:sym typeface="Titillium Web Extra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" sz="1800" b="1">
              <a:solidFill>
                <a:srgbClr val="FFFFFF"/>
              </a:solidFill>
              <a:latin typeface="Titillium Web ExtraLight"/>
              <a:ea typeface="Titillium Web"/>
              <a:cs typeface="Titillium Web"/>
              <a:sym typeface="Titillium Web Extra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" sz="1800" b="1">
              <a:solidFill>
                <a:srgbClr val="FFFFFF"/>
              </a:solidFill>
              <a:latin typeface="Titillium Web ExtraLight"/>
              <a:ea typeface="Titillium Web"/>
              <a:cs typeface="Titillium Web"/>
              <a:sym typeface="Titillium Web Extra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" sz="1800" b="1">
              <a:solidFill>
                <a:srgbClr val="FFFFFF"/>
              </a:solidFill>
              <a:latin typeface="Titillium Web ExtraLight"/>
              <a:ea typeface="Titillium Web"/>
              <a:cs typeface="Titillium Web"/>
              <a:sym typeface="Titillium Web Extra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" sz="1800" b="1">
              <a:solidFill>
                <a:srgbClr val="FFFFFF"/>
              </a:solidFill>
              <a:latin typeface="Titillium Web ExtraLight"/>
              <a:ea typeface="Titillium Web"/>
              <a:cs typeface="Titillium Web"/>
              <a:sym typeface="Titillium Web Extra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1065064" y="1208381"/>
            <a:ext cx="5402811" cy="3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>
              <a:lnSpc>
                <a:spcPct val="115000"/>
              </a:lnSpc>
            </a:pPr>
            <a:r>
              <a:rPr lang="it-IT" sz="1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Introduzione: gli assistenti virtuali – 10 min</a:t>
            </a:r>
            <a:endParaRPr lang="it-IT" sz="1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La sfida di oggi – 5 min</a:t>
            </a:r>
            <a:endParaRPr lang="it-IT" sz="1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Attività 1: </a:t>
            </a:r>
            <a:r>
              <a:rPr lang="it-IT" sz="1800" b="1">
                <a:solidFill>
                  <a:srgbClr val="FFFFFF"/>
                </a:solidFill>
                <a:latin typeface="Titillium Web"/>
                <a:ea typeface="Titillium Web ExtraLight"/>
                <a:cs typeface="Titillium Web ExtraLight"/>
                <a:sym typeface="Titillium Web ExtraLight"/>
              </a:rPr>
              <a:t>ideazione</a:t>
            </a:r>
            <a:r>
              <a:rPr lang="it-IT" sz="1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 – 30 min</a:t>
            </a:r>
            <a:endParaRPr lang="it-IT" sz="1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</a:endParaRPr>
          </a:p>
          <a:p>
            <a:pPr>
              <a:lnSpc>
                <a:spcPct val="115000"/>
              </a:lnSpc>
            </a:pPr>
            <a:r>
              <a:rPr lang="it-IT" sz="1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Attività 2: </a:t>
            </a:r>
            <a:r>
              <a:rPr lang="it-IT" sz="1800" b="1">
                <a:solidFill>
                  <a:srgbClr val="FFFFFF"/>
                </a:solidFill>
                <a:latin typeface="Titillium Web"/>
                <a:sym typeface="Titillium Web ExtraLight"/>
              </a:rPr>
              <a:t>profilo dell’assistente virtuale</a:t>
            </a:r>
            <a:r>
              <a:rPr lang="it-IT" sz="1800" b="1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 </a:t>
            </a:r>
            <a:r>
              <a:rPr lang="it-IT" sz="1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– 30 min</a:t>
            </a:r>
            <a:endParaRPr lang="it-IT" sz="1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Condivisione e chiusura – 15 min</a:t>
            </a:r>
            <a:endParaRPr lang="it-IT" sz="1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83" name="Google Shape;183;p31"/>
          <p:cNvCxnSpPr/>
          <p:nvPr/>
        </p:nvCxnSpPr>
        <p:spPr>
          <a:xfrm>
            <a:off x="442850" y="3392827"/>
            <a:ext cx="53409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1"/>
          <p:cNvCxnSpPr>
            <a:cxnSpLocks/>
          </p:cNvCxnSpPr>
          <p:nvPr/>
        </p:nvCxnSpPr>
        <p:spPr>
          <a:xfrm>
            <a:off x="442850" y="2409618"/>
            <a:ext cx="53409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" name="Google Shape;188;p31"/>
          <p:cNvSpPr txBox="1"/>
          <p:nvPr/>
        </p:nvSpPr>
        <p:spPr>
          <a:xfrm>
            <a:off x="6495947" y="1297294"/>
            <a:ext cx="2177100" cy="322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Non ci sono idee giuste e idee sbagliate; costruite sempre sull’idea dei vostri compagni </a:t>
            </a:r>
            <a:endParaRPr sz="12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gruppo.</a:t>
            </a:r>
            <a:br>
              <a:rPr lang="it" sz="12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2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Siamo qui per pensare a quale può essere l’esperienza utente migliore; analizzeremo le soluzioni tecniche nel dettaglio in un secondo momento.</a:t>
            </a:r>
            <a:endParaRPr sz="12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it" sz="12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2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Non ponetevi troppi vincoli, oggi siamo liberi di esplorare.</a:t>
            </a:r>
            <a:endParaRPr sz="12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2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9" name="Google Shape;189;p31"/>
          <p:cNvSpPr txBox="1"/>
          <p:nvPr/>
        </p:nvSpPr>
        <p:spPr>
          <a:xfrm>
            <a:off x="6503121" y="307639"/>
            <a:ext cx="18258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solidFill>
                  <a:srgbClr val="0066CC"/>
                </a:solidFill>
                <a:latin typeface="Titillium Web"/>
                <a:ea typeface="Titillium Web"/>
                <a:cs typeface="Titillium Web"/>
                <a:sym typeface="Titillium Web"/>
              </a:rPr>
              <a:t>RICORDA CHE…</a:t>
            </a:r>
            <a:endParaRPr sz="1100" b="1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5" name="Google Shape;154;p29">
            <a:extLst>
              <a:ext uri="{FF2B5EF4-FFF2-40B4-BE49-F238E27FC236}">
                <a16:creationId xmlns:a16="http://schemas.microsoft.com/office/drawing/2014/main" id="{CEF408B5-5BEA-DA27-0D25-AB7A6472C4C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600" y="5083200"/>
            <a:ext cx="1447201" cy="3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4;p29">
            <a:extLst>
              <a:ext uri="{FF2B5EF4-FFF2-40B4-BE49-F238E27FC236}">
                <a16:creationId xmlns:a16="http://schemas.microsoft.com/office/drawing/2014/main" id="{28AB88F3-4CE3-1B0D-E9A0-D8EF6EFB4891}"/>
              </a:ext>
            </a:extLst>
          </p:cNvPr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Obiettivi del progetto</a:t>
            </a:r>
            <a:endParaRPr sz="12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Shape 183">
          <a:extLst>
            <a:ext uri="{FF2B5EF4-FFF2-40B4-BE49-F238E27FC236}">
              <a16:creationId xmlns:a16="http://schemas.microsoft.com/office/drawing/2014/main" id="{77EECF0A-BD17-B438-7CD9-FB9D2C7FB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9" descr="blue-nofill-text-right@2x.png">
            <a:extLst>
              <a:ext uri="{FF2B5EF4-FFF2-40B4-BE49-F238E27FC236}">
                <a16:creationId xmlns:a16="http://schemas.microsoft.com/office/drawing/2014/main" id="{A6A76A69-22CA-1769-A803-DD9D0EA6CA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217" y="13222378"/>
            <a:ext cx="3906821" cy="718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97;p88">
            <a:extLst>
              <a:ext uri="{FF2B5EF4-FFF2-40B4-BE49-F238E27FC236}">
                <a16:creationId xmlns:a16="http://schemas.microsoft.com/office/drawing/2014/main" id="{CCE151F8-CBAD-5A87-D7CF-39F4DEDA80F9}"/>
              </a:ext>
            </a:extLst>
          </p:cNvPr>
          <p:cNvSpPr txBox="1"/>
          <p:nvPr/>
        </p:nvSpPr>
        <p:spPr>
          <a:xfrm>
            <a:off x="545649" y="1654951"/>
            <a:ext cx="8052705" cy="24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91">
              <a:lnSpc>
                <a:spcPct val="150000"/>
              </a:lnSpc>
              <a:defRPr/>
            </a:pPr>
            <a:r>
              <a:rPr lang="it-IT" sz="3200" b="1">
                <a:solidFill>
                  <a:srgbClr val="FFFFFF"/>
                </a:solidFill>
                <a:latin typeface="Titillium Web"/>
                <a:sym typeface="Titillium Web"/>
              </a:rPr>
              <a:t>Introduzione agli assistenti virtuali</a:t>
            </a:r>
          </a:p>
        </p:txBody>
      </p:sp>
      <p:pic>
        <p:nvPicPr>
          <p:cNvPr id="4" name="Google Shape;154;p29">
            <a:extLst>
              <a:ext uri="{FF2B5EF4-FFF2-40B4-BE49-F238E27FC236}">
                <a16:creationId xmlns:a16="http://schemas.microsoft.com/office/drawing/2014/main" id="{3E9EB6AD-7404-016C-05FA-12ADE6FB48C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600" y="5083200"/>
            <a:ext cx="1447201" cy="3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9;p26">
            <a:extLst>
              <a:ext uri="{FF2B5EF4-FFF2-40B4-BE49-F238E27FC236}">
                <a16:creationId xmlns:a16="http://schemas.microsoft.com/office/drawing/2014/main" id="{99F8AE51-8015-EF96-1C84-5CFE3F9D4D0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>
                <a:solidFill>
                  <a:schemeClr val="bg1"/>
                </a:solidFill>
              </a:rPr>
              <a:t>8</a:t>
            </a:fld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6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0448A35D-6880-3FDC-3468-AE5448FC9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03;p122">
            <a:extLst>
              <a:ext uri="{FF2B5EF4-FFF2-40B4-BE49-F238E27FC236}">
                <a16:creationId xmlns:a16="http://schemas.microsoft.com/office/drawing/2014/main" id="{BE317C7B-634A-F872-BD51-BA90DA579A45}"/>
              </a:ext>
            </a:extLst>
          </p:cNvPr>
          <p:cNvSpPr txBox="1"/>
          <p:nvPr/>
        </p:nvSpPr>
        <p:spPr>
          <a:xfrm>
            <a:off x="461559" y="701958"/>
            <a:ext cx="6947558" cy="48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" sz="2400">
                <a:solidFill>
                  <a:srgbClr val="0056CB"/>
                </a:solidFill>
                <a:latin typeface="Titillium Web SemiBold"/>
              </a:rPr>
              <a:t>Cosa sono gli assistenti virtuali</a:t>
            </a:r>
            <a:r>
              <a:rPr lang="it-IT" sz="2400">
                <a:solidFill>
                  <a:srgbClr val="0056CB"/>
                </a:solidFill>
                <a:latin typeface="Titillium Web"/>
              </a:rPr>
              <a:t>?</a:t>
            </a:r>
            <a:endParaRPr lang="it" sz="2400">
              <a:solidFill>
                <a:srgbClr val="0056CB"/>
              </a:solidFill>
              <a:latin typeface="Titillium Web SemiBold"/>
            </a:endParaRPr>
          </a:p>
        </p:txBody>
      </p:sp>
      <p:sp>
        <p:nvSpPr>
          <p:cNvPr id="5" name="Google Shape;648;p59">
            <a:extLst>
              <a:ext uri="{FF2B5EF4-FFF2-40B4-BE49-F238E27FC236}">
                <a16:creationId xmlns:a16="http://schemas.microsoft.com/office/drawing/2014/main" id="{F18C3873-B089-529A-6FE2-6466164CA0ED}"/>
              </a:ext>
            </a:extLst>
          </p:cNvPr>
          <p:cNvSpPr txBox="1"/>
          <p:nvPr/>
        </p:nvSpPr>
        <p:spPr>
          <a:xfrm>
            <a:off x="461559" y="1430702"/>
            <a:ext cx="6151114" cy="305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76198">
              <a:lnSpc>
                <a:spcPct val="115000"/>
              </a:lnSpc>
            </a:pPr>
            <a:r>
              <a:rPr lang="it-IT" sz="1800">
                <a:solidFill>
                  <a:srgbClr val="2F475E"/>
                </a:solidFill>
                <a:highlight>
                  <a:srgbClr val="FFFFFF"/>
                </a:highlight>
                <a:latin typeface="Titillium Web" pitchFamily="2" charset="77"/>
              </a:rPr>
              <a:t>Sono sistemi di intelligenza artificiale che interagiscono con gli utenti tramite linguaggio naturale, </a:t>
            </a:r>
            <a:r>
              <a:rPr lang="it-IT" sz="1800" b="1">
                <a:solidFill>
                  <a:srgbClr val="2F475E"/>
                </a:solidFill>
                <a:highlight>
                  <a:srgbClr val="FFFFFF"/>
                </a:highlight>
                <a:latin typeface="Titillium Web" pitchFamily="2" charset="77"/>
              </a:rPr>
              <a:t>per fornire informazioni o assistenza in modo simile a una conversazione umana. </a:t>
            </a:r>
          </a:p>
          <a:p>
            <a:pPr marR="76198">
              <a:lnSpc>
                <a:spcPct val="115000"/>
              </a:lnSpc>
            </a:pPr>
            <a:endParaRPr lang="it-IT" sz="1800" b="1">
              <a:solidFill>
                <a:srgbClr val="2F475E"/>
              </a:solidFill>
              <a:highlight>
                <a:srgbClr val="FFFFFF"/>
              </a:highlight>
              <a:latin typeface="Titillium Web" pitchFamily="2" charset="77"/>
            </a:endParaRPr>
          </a:p>
          <a:p>
            <a:pPr marR="76198">
              <a:lnSpc>
                <a:spcPct val="115000"/>
              </a:lnSpc>
            </a:pPr>
            <a:r>
              <a:rPr lang="it-IT" sz="1800">
                <a:solidFill>
                  <a:srgbClr val="2F475E"/>
                </a:solidFill>
                <a:highlight>
                  <a:srgbClr val="FFFFFF"/>
                </a:highlight>
                <a:latin typeface="Titillium Web" pitchFamily="2" charset="77"/>
              </a:rPr>
              <a:t>Si distinguono per la capacità di comprendere e rispondere in modo intelligente e personalizzato alle richieste dell'utente, </a:t>
            </a:r>
            <a:r>
              <a:rPr lang="it-IT" sz="1800" b="1">
                <a:solidFill>
                  <a:srgbClr val="2F475E"/>
                </a:solidFill>
                <a:highlight>
                  <a:srgbClr val="FFFFFF"/>
                </a:highlight>
                <a:latin typeface="Titillium Web" pitchFamily="2" charset="77"/>
              </a:rPr>
              <a:t>interpretando le sue intenzioni e fornendo risposte appropriate</a:t>
            </a:r>
            <a:r>
              <a:rPr lang="it-IT" sz="1800">
                <a:solidFill>
                  <a:srgbClr val="2F475E"/>
                </a:solidFill>
                <a:highlight>
                  <a:srgbClr val="FFFFFF"/>
                </a:highlight>
                <a:latin typeface="Titillium Web" pitchFamily="2" charset="77"/>
              </a:rPr>
              <a:t>.</a:t>
            </a:r>
            <a:endParaRPr lang="it-IT" sz="1600">
              <a:solidFill>
                <a:srgbClr val="006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" name="Google Shape;89;p26">
            <a:extLst>
              <a:ext uri="{FF2B5EF4-FFF2-40B4-BE49-F238E27FC236}">
                <a16:creationId xmlns:a16="http://schemas.microsoft.com/office/drawing/2014/main" id="{6568E9F0-74A9-D29C-AEF8-93ACBCB3A0F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9</a:t>
            </a:fld>
            <a:endParaRPr/>
          </a:p>
        </p:txBody>
      </p:sp>
      <p:pic>
        <p:nvPicPr>
          <p:cNvPr id="6" name="Google Shape;167;p28">
            <a:extLst>
              <a:ext uri="{FF2B5EF4-FFF2-40B4-BE49-F238E27FC236}">
                <a16:creationId xmlns:a16="http://schemas.microsoft.com/office/drawing/2014/main" id="{C3D445F1-50B8-A6EC-4617-156F040A22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48289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B54C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1e3cc2-08c9-440d-b9ab-501debfd4472" xsi:nil="true"/>
    <lcf76f155ced4ddcb4097134ff3c332f xmlns="933496a0-6cc8-49a5-8dc6-985437aa909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CE28D7B0EB0F46B6725857E45B3C7A" ma:contentTypeVersion="16" ma:contentTypeDescription="Create a new document." ma:contentTypeScope="" ma:versionID="c4ac6313e311649fe9eacbda835aa501">
  <xsd:schema xmlns:xsd="http://www.w3.org/2001/XMLSchema" xmlns:xs="http://www.w3.org/2001/XMLSchema" xmlns:p="http://schemas.microsoft.com/office/2006/metadata/properties" xmlns:ns2="933496a0-6cc8-49a5-8dc6-985437aa9095" xmlns:ns3="5d1e3cc2-08c9-440d-b9ab-501debfd4472" targetNamespace="http://schemas.microsoft.com/office/2006/metadata/properties" ma:root="true" ma:fieldsID="e98b894e908b4d587276502a758cbb94" ns2:_="" ns3:_="">
    <xsd:import namespace="933496a0-6cc8-49a5-8dc6-985437aa9095"/>
    <xsd:import namespace="5d1e3cc2-08c9-440d-b9ab-501debfd447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496a0-6cc8-49a5-8dc6-985437aa909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5cef147c-0240-47bf-9996-b7454b3232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e3cc2-08c9-440d-b9ab-501debfd447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d82efb8-5b02-4d42-818c-88b9b50de3f2}" ma:internalName="TaxCatchAll" ma:showField="CatchAllData" ma:web="5d1e3cc2-08c9-440d-b9ab-501debfd44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FF6DD6-273F-4190-8DC9-F4154C2A3B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0A7579-319A-4CB0-923D-48087F2CFD0D}">
  <ds:schemaRefs>
    <ds:schemaRef ds:uri="5d1e3cc2-08c9-440d-b9ab-501debfd4472"/>
    <ds:schemaRef ds:uri="933496a0-6cc8-49a5-8dc6-985437aa90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8E3E3A0-378E-4813-BE92-9E214C894696}">
  <ds:schemaRefs>
    <ds:schemaRef ds:uri="5d1e3cc2-08c9-440d-b9ab-501debfd4472"/>
    <ds:schemaRef ds:uri="933496a0-6cc8-49a5-8dc6-985437aa90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1356</Words>
  <Application>Microsoft Macintosh PowerPoint</Application>
  <PresentationFormat>Presentazione su schermo (16:10)</PresentationFormat>
  <Paragraphs>214</Paragraphs>
  <Slides>28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37" baseType="lpstr">
      <vt:lpstr>Titillium Web ExtraLight</vt:lpstr>
      <vt:lpstr>Helvetica Neue</vt:lpstr>
      <vt:lpstr>Roboto</vt:lpstr>
      <vt:lpstr>Titillium Web Light</vt:lpstr>
      <vt:lpstr>Arial</vt:lpstr>
      <vt:lpstr>Titillium Web SemiBold</vt:lpstr>
      <vt:lpstr>Titillium Web</vt:lpstr>
      <vt:lpstr>Simple Light</vt:lpstr>
      <vt:lpstr>1_Simple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Daniele Nolè</cp:lastModifiedBy>
  <cp:revision>25</cp:revision>
  <dcterms:modified xsi:type="dcterms:W3CDTF">2025-07-24T16:13:01Z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0x01010034CE28D7B0EB0F46B6725857E45B3C7A</vt:lpwstr>
  </property>
  <property fmtid="{D5CDD505-2E9C-101B-9397-08002B2CF9AE}" pid="4" name="MSIP_Label_5097a60d-5525-435b-8989-8eb48ac0c8cd_Enabled">
    <vt:lpwstr>true</vt:lpwstr>
  </property>
  <property fmtid="{D5CDD505-2E9C-101B-9397-08002B2CF9AE}" pid="5" name="MSIP_Label_5097a60d-5525-435b-8989-8eb48ac0c8cd_SetDate">
    <vt:lpwstr>2023-11-29T08:31:38Z</vt:lpwstr>
  </property>
  <property fmtid="{D5CDD505-2E9C-101B-9397-08002B2CF9AE}" pid="6" name="MSIP_Label_5097a60d-5525-435b-8989-8eb48ac0c8cd_Method">
    <vt:lpwstr>Standard</vt:lpwstr>
  </property>
  <property fmtid="{D5CDD505-2E9C-101B-9397-08002B2CF9AE}" pid="7" name="MSIP_Label_5097a60d-5525-435b-8989-8eb48ac0c8cd_Name">
    <vt:lpwstr>defa4170-0d19-0005-0004-bc88714345d2</vt:lpwstr>
  </property>
  <property fmtid="{D5CDD505-2E9C-101B-9397-08002B2CF9AE}" pid="8" name="MSIP_Label_5097a60d-5525-435b-8989-8eb48ac0c8cd_SiteId">
    <vt:lpwstr>3e90938b-8b27-4762-b4e8-006a8127a119</vt:lpwstr>
  </property>
  <property fmtid="{D5CDD505-2E9C-101B-9397-08002B2CF9AE}" pid="9" name="MSIP_Label_5097a60d-5525-435b-8989-8eb48ac0c8cd_ActionId">
    <vt:lpwstr>73a39e99-3dde-4e27-b85c-44266f0ab332</vt:lpwstr>
  </property>
  <property fmtid="{D5CDD505-2E9C-101B-9397-08002B2CF9AE}" pid="10" name="MSIP_Label_5097a60d-5525-435b-8989-8eb48ac0c8cd_ContentBits">
    <vt:lpwstr>0</vt:lpwstr>
  </property>
</Properties>
</file>